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60" r:id="rId2"/>
    <p:sldId id="262" r:id="rId3"/>
    <p:sldId id="261" r:id="rId4"/>
    <p:sldId id="259" r:id="rId5"/>
    <p:sldId id="263" r:id="rId6"/>
    <p:sldId id="264" r:id="rId7"/>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1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D956E4A9-6072-45F8-AE77-155EB86D10BF}"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26"/>
          <p:cNvSpPr>
            <a:spLocks noGrp="1" noChangeArrowheads="1"/>
          </p:cNvSpPr>
          <p:nvPr>
            <p:ph type="sldNum" sz="quarter" idx="12"/>
          </p:nvPr>
        </p:nvSpPr>
        <p:spPr>
          <a:ln/>
        </p:spPr>
        <p:txBody>
          <a:bodyPr/>
          <a:lstStyle>
            <a:lvl1pPr>
              <a:defRPr/>
            </a:lvl1pPr>
          </a:lstStyle>
          <a:p>
            <a:pPr>
              <a:defRPr/>
            </a:pPr>
            <a:fld id="{F6749BD2-5C4C-40A0-815C-E6EC52467F01}"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26"/>
          <p:cNvSpPr>
            <a:spLocks noGrp="1" noChangeArrowheads="1"/>
          </p:cNvSpPr>
          <p:nvPr>
            <p:ph type="sldNum" sz="quarter" idx="12"/>
          </p:nvPr>
        </p:nvSpPr>
        <p:spPr>
          <a:ln/>
        </p:spPr>
        <p:txBody>
          <a:bodyPr/>
          <a:lstStyle>
            <a:lvl1pPr>
              <a:defRPr/>
            </a:lvl1pPr>
          </a:lstStyle>
          <a:p>
            <a:pPr>
              <a:defRPr/>
            </a:pPr>
            <a:fld id="{D689D621-B978-4EB7-980E-A46782B67A04}"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mailto:lgg@cs.ntust.edu.tw" TargetMode="Externa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14632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TW" altLang="en-US"/>
            </a:p>
          </p:txBody>
        </p:sp>
        <p:sp>
          <p:nvSpPr>
            <p:cNvPr id="14633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TW" altLang="en-US"/>
            </a:p>
          </p:txBody>
        </p:sp>
      </p:grpSp>
      <p:sp>
        <p:nvSpPr>
          <p:cNvPr id="14633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TW" altLang="en-US"/>
          </a:p>
        </p:txBody>
      </p:sp>
      <p:grpSp>
        <p:nvGrpSpPr>
          <p:cNvPr id="3" name="Group 6"/>
          <p:cNvGrpSpPr>
            <a:grpSpLocks/>
          </p:cNvGrpSpPr>
          <p:nvPr/>
        </p:nvGrpSpPr>
        <p:grpSpPr bwMode="auto">
          <a:xfrm>
            <a:off x="0" y="6019800"/>
            <a:ext cx="7848600" cy="857250"/>
            <a:chOff x="0" y="3792"/>
            <a:chExt cx="4944" cy="540"/>
          </a:xfrm>
        </p:grpSpPr>
        <p:sp>
          <p:nvSpPr>
            <p:cNvPr id="14633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TW" altLang="en-US"/>
            </a:p>
          </p:txBody>
        </p:sp>
        <p:grpSp>
          <p:nvGrpSpPr>
            <p:cNvPr id="4" name="Group 8"/>
            <p:cNvGrpSpPr>
              <a:grpSpLocks/>
            </p:cNvGrpSpPr>
            <p:nvPr userDrawn="1"/>
          </p:nvGrpSpPr>
          <p:grpSpPr bwMode="auto">
            <a:xfrm>
              <a:off x="2486" y="3792"/>
              <a:ext cx="2458" cy="540"/>
              <a:chOff x="2486" y="3792"/>
              <a:chExt cx="2458" cy="540"/>
            </a:xfrm>
          </p:grpSpPr>
          <p:sp>
            <p:nvSpPr>
              <p:cNvPr id="14633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zh-TW" altLang="en-US"/>
              </a:p>
            </p:txBody>
          </p:sp>
          <p:sp>
            <p:nvSpPr>
              <p:cNvPr id="14633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TW" altLang="en-US"/>
              </a:p>
            </p:txBody>
          </p:sp>
          <p:sp>
            <p:nvSpPr>
              <p:cNvPr id="14633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TW" altLang="en-US"/>
              </a:p>
            </p:txBody>
          </p:sp>
          <p:sp>
            <p:nvSpPr>
              <p:cNvPr id="14633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TW" altLang="en-US"/>
              </a:p>
            </p:txBody>
          </p:sp>
          <p:sp>
            <p:nvSpPr>
              <p:cNvPr id="14633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TW" altLang="en-US"/>
              </a:p>
            </p:txBody>
          </p:sp>
        </p:grpSp>
        <p:sp>
          <p:nvSpPr>
            <p:cNvPr id="14633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TW" altLang="en-US"/>
            </a:p>
          </p:txBody>
        </p:sp>
      </p:grpSp>
      <p:grpSp>
        <p:nvGrpSpPr>
          <p:cNvPr id="5" name="Group 15"/>
          <p:cNvGrpSpPr>
            <a:grpSpLocks/>
          </p:cNvGrpSpPr>
          <p:nvPr/>
        </p:nvGrpSpPr>
        <p:grpSpPr bwMode="auto">
          <a:xfrm>
            <a:off x="627063" y="6021388"/>
            <a:ext cx="5684837" cy="849312"/>
            <a:chOff x="395" y="3793"/>
            <a:chExt cx="3581" cy="535"/>
          </a:xfrm>
        </p:grpSpPr>
        <p:sp>
          <p:nvSpPr>
            <p:cNvPr id="14633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TW" altLang="en-US"/>
            </a:p>
          </p:txBody>
        </p:sp>
        <p:sp>
          <p:nvSpPr>
            <p:cNvPr id="14633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TW" altLang="en-US"/>
            </a:p>
          </p:txBody>
        </p:sp>
        <p:sp>
          <p:nvSpPr>
            <p:cNvPr id="14633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TW" altLang="en-US"/>
            </a:p>
          </p:txBody>
        </p:sp>
        <p:sp>
          <p:nvSpPr>
            <p:cNvPr id="14633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TW" altLang="en-US"/>
            </a:p>
          </p:txBody>
        </p:sp>
        <p:sp>
          <p:nvSpPr>
            <p:cNvPr id="14633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TW" altLang="en-US"/>
            </a:p>
          </p:txBody>
        </p:sp>
        <p:sp>
          <p:nvSpPr>
            <p:cNvPr id="14633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TW" altLang="en-US"/>
            </a:p>
          </p:txBody>
        </p:sp>
      </p:grpSp>
      <p:sp>
        <p:nvSpPr>
          <p:cNvPr id="1463318" name="Rectangle 22"/>
          <p:cNvSpPr>
            <a:spLocks noGrp="1" noChangeArrowheads="1"/>
          </p:cNvSpPr>
          <p:nvPr>
            <p:ph type="title"/>
          </p:nvPr>
        </p:nvSpPr>
        <p:spPr bwMode="auto">
          <a:xfrm>
            <a:off x="47625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463319" name="Rectangle 23"/>
          <p:cNvSpPr>
            <a:spLocks noGrp="1" noChangeArrowheads="1"/>
          </p:cNvSpPr>
          <p:nvPr>
            <p:ph type="body" idx="1"/>
          </p:nvPr>
        </p:nvSpPr>
        <p:spPr bwMode="auto">
          <a:xfrm>
            <a:off x="476250" y="1268413"/>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633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zh-TW"/>
          </a:p>
        </p:txBody>
      </p:sp>
      <p:sp>
        <p:nvSpPr>
          <p:cNvPr id="14633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zh-TW"/>
          </a:p>
        </p:txBody>
      </p:sp>
      <p:sp>
        <p:nvSpPr>
          <p:cNvPr id="14633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4CC7B7DB-30E4-4489-8E11-6656BE016FDF}" type="slidenum">
              <a:rPr lang="en-US" altLang="zh-TW"/>
              <a:pPr/>
              <a:t>‹#›</a:t>
            </a:fld>
            <a:endParaRPr lang="en-US" altLang="zh-TW"/>
          </a:p>
        </p:txBody>
      </p:sp>
      <p:grpSp>
        <p:nvGrpSpPr>
          <p:cNvPr id="6" name="Group 31"/>
          <p:cNvGrpSpPr>
            <a:grpSpLocks/>
          </p:cNvGrpSpPr>
          <p:nvPr/>
        </p:nvGrpSpPr>
        <p:grpSpPr bwMode="auto">
          <a:xfrm>
            <a:off x="1241425" y="6399213"/>
            <a:ext cx="6408738" cy="493712"/>
            <a:chOff x="782" y="4031"/>
            <a:chExt cx="4037" cy="311"/>
          </a:xfrm>
        </p:grpSpPr>
        <p:pic>
          <p:nvPicPr>
            <p:cNvPr id="1463324" name="Picture 28" descr="namemark2"/>
            <p:cNvPicPr>
              <a:picLocks noChangeAspect="1" noChangeArrowheads="1"/>
            </p:cNvPicPr>
            <p:nvPr userDrawn="1"/>
          </p:nvPicPr>
          <p:blipFill>
            <a:blip r:embed="rId5"/>
            <a:srcRect/>
            <a:stretch>
              <a:fillRect/>
            </a:stretch>
          </p:blipFill>
          <p:spPr bwMode="auto">
            <a:xfrm>
              <a:off x="782" y="4031"/>
              <a:ext cx="960" cy="199"/>
            </a:xfrm>
            <a:prstGeom prst="rect">
              <a:avLst/>
            </a:prstGeom>
            <a:noFill/>
          </p:spPr>
        </p:pic>
        <p:sp>
          <p:nvSpPr>
            <p:cNvPr id="1463325" name="Rectangle 29"/>
            <p:cNvSpPr>
              <a:spLocks noChangeArrowheads="1"/>
            </p:cNvSpPr>
            <p:nvPr userDrawn="1"/>
          </p:nvSpPr>
          <p:spPr bwMode="auto">
            <a:xfrm>
              <a:off x="1774" y="4059"/>
              <a:ext cx="3045" cy="173"/>
            </a:xfrm>
            <a:prstGeom prst="rect">
              <a:avLst/>
            </a:prstGeom>
            <a:noFill/>
            <a:ln w="9525">
              <a:noFill/>
              <a:miter lim="800000"/>
              <a:headEnd/>
              <a:tailEnd/>
            </a:ln>
            <a:effectLst/>
          </p:spPr>
          <p:txBody>
            <a:bodyPr wrap="none">
              <a:spAutoFit/>
            </a:bodyPr>
            <a:lstStyle/>
            <a:p>
              <a:r>
                <a:rPr lang="zh-TW" altLang="en-US" sz="1200">
                  <a:solidFill>
                    <a:srgbClr val="FFFF00"/>
                  </a:solidFill>
                  <a:ea typeface="標楷體" pitchFamily="65" charset="-120"/>
                </a:rPr>
                <a:t>李國光   </a:t>
              </a:r>
              <a:r>
                <a:rPr lang="zh-TW" altLang="en-US" sz="1200">
                  <a:solidFill>
                    <a:srgbClr val="FFFF00"/>
                  </a:solidFill>
                  <a:ea typeface="標楷體" pitchFamily="65" charset="-120"/>
                  <a:sym typeface="Symbol" pitchFamily="18" charset="2"/>
                </a:rPr>
                <a:t></a:t>
              </a:r>
              <a:r>
                <a:rPr lang="zh-TW" altLang="en-US" sz="1200">
                  <a:solidFill>
                    <a:srgbClr val="FFFF00"/>
                  </a:solidFill>
                  <a:ea typeface="標楷體" pitchFamily="65" charset="-120"/>
                </a:rPr>
                <a:t> 版權所有   </a:t>
              </a:r>
              <a:r>
                <a:rPr lang="en-US" altLang="zh-TW" sz="1200">
                  <a:solidFill>
                    <a:srgbClr val="FFFF00"/>
                  </a:solidFill>
                  <a:ea typeface="標楷體" pitchFamily="65" charset="-120"/>
                </a:rPr>
                <a:t>Tel: 02-2737-6782  Email: </a:t>
              </a:r>
              <a:r>
                <a:rPr lang="en-US" altLang="zh-TW" sz="1200">
                  <a:solidFill>
                    <a:srgbClr val="FFFF00"/>
                  </a:solidFill>
                  <a:ea typeface="標楷體" pitchFamily="65" charset="-120"/>
                  <a:hlinkClick r:id="rId6"/>
                </a:rPr>
                <a:t>lgg@cs.ntust.edu.tw</a:t>
              </a:r>
              <a:endParaRPr lang="en-US" altLang="zh-TW" sz="1200" b="1">
                <a:ea typeface="標楷體" pitchFamily="65" charset="-120"/>
              </a:endParaRPr>
            </a:p>
          </p:txBody>
        </p:sp>
        <p:sp>
          <p:nvSpPr>
            <p:cNvPr id="1463326" name="Text Box 30"/>
            <p:cNvSpPr txBox="1">
              <a:spLocks noChangeArrowheads="1"/>
            </p:cNvSpPr>
            <p:nvPr userDrawn="1"/>
          </p:nvSpPr>
          <p:spPr bwMode="auto">
            <a:xfrm>
              <a:off x="1859" y="4169"/>
              <a:ext cx="2372" cy="173"/>
            </a:xfrm>
            <a:prstGeom prst="rect">
              <a:avLst/>
            </a:prstGeom>
            <a:noFill/>
            <a:ln w="9525">
              <a:noFill/>
              <a:miter lim="800000"/>
              <a:headEnd/>
              <a:tailEnd/>
            </a:ln>
            <a:effectLst/>
          </p:spPr>
          <p:txBody>
            <a:bodyPr wrap="none">
              <a:spAutoFit/>
            </a:bodyPr>
            <a:lstStyle/>
            <a:p>
              <a:r>
                <a:rPr lang="zh-TW" altLang="en-US" sz="1200">
                  <a:solidFill>
                    <a:srgbClr val="FF3300"/>
                  </a:solidFill>
                  <a:latin typeface="標楷體" pitchFamily="65" charset="-120"/>
                  <a:ea typeface="標楷體" pitchFamily="65" charset="-120"/>
                </a:rPr>
                <a:t>知識與遠見的結合，才能夠避免無知與短視</a:t>
              </a:r>
              <a:r>
                <a:rPr lang="en-US" altLang="zh-TW" sz="1200">
                  <a:solidFill>
                    <a:srgbClr val="FF3300"/>
                  </a:solidFill>
                  <a:latin typeface="標楷體" pitchFamily="65" charset="-120"/>
                  <a:ea typeface="標楷體" pitchFamily="65" charset="-120"/>
                </a:rPr>
                <a:t>---</a:t>
              </a:r>
              <a:r>
                <a:rPr lang="zh-TW" altLang="en-US" sz="1200">
                  <a:solidFill>
                    <a:srgbClr val="FF3300"/>
                  </a:solidFill>
                  <a:latin typeface="標楷體" pitchFamily="65" charset="-120"/>
                  <a:ea typeface="標楷體" pitchFamily="65" charset="-120"/>
                </a:rPr>
                <a:t>高希均</a:t>
              </a:r>
            </a:p>
          </p:txBody>
        </p:sp>
      </p:grpSp>
    </p:spTree>
  </p:cSld>
  <p:clrMap bg1="dk2" tx1="lt1" bg2="dk1" tx2="lt2" accent1="accent1" accent2="accent2" accent3="accent3" accent4="accent4" accent5="accent5" accent6="accent6" hlink="hlink" folHlink="folHlink"/>
  <p:sldLayoutIdLst>
    <p:sldLayoutId id="2147483663" r:id="rId1"/>
    <p:sldLayoutId id="2147483664" r:id="rId2"/>
    <p:sldLayoutId id="2147483665" r:id="rId3"/>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2pPr>
      <a:lvl3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3pPr>
      <a:lvl4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4pPr>
      <a:lvl5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5pPr>
      <a:lvl6pPr marL="4572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6pPr>
      <a:lvl7pPr marL="9144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7pPr>
      <a:lvl8pPr marL="13716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8pPr>
      <a:lvl9pPr marL="18288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n.wikipedia.org/wiki/Philosopher" TargetMode="External"/><Relationship Id="rId2" Type="http://schemas.openxmlformats.org/officeDocument/2006/relationships/hyperlink" Target="http://en.wikipedia.org/wiki/Ancient_Greek" TargetMode="External"/><Relationship Id="rId1" Type="http://schemas.openxmlformats.org/officeDocument/2006/relationships/slideLayout" Target="../slideLayouts/slideLayout2.xml"/><Relationship Id="rId4" Type="http://schemas.openxmlformats.org/officeDocument/2006/relationships/hyperlink" Target="http://en.wikipedia.org/wiki/Socrates"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en.wikipedia.org/wiki/Talk:There_are_known_known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投影片編號版面配置區 4"/>
          <p:cNvSpPr>
            <a:spLocks noGrp="1"/>
          </p:cNvSpPr>
          <p:nvPr>
            <p:ph type="sldNum" sz="quarter" idx="12"/>
          </p:nvPr>
        </p:nvSpPr>
        <p:spPr/>
        <p:txBody>
          <a:bodyPr/>
          <a:lstStyle/>
          <a:p>
            <a:pPr>
              <a:defRPr/>
            </a:pPr>
            <a:fld id="{2146C7A5-9ACC-4D1D-9780-285B732CA58D}" type="slidenum">
              <a:rPr lang="en-US" altLang="zh-TW"/>
              <a:pPr>
                <a:defRPr/>
              </a:pPr>
              <a:t>1</a:t>
            </a:fld>
            <a:endParaRPr lang="en-US" altLang="zh-TW"/>
          </a:p>
        </p:txBody>
      </p:sp>
      <p:sp>
        <p:nvSpPr>
          <p:cNvPr id="1895426" name="Rectangle 2"/>
          <p:cNvSpPr>
            <a:spLocks noGrp="1" noChangeArrowheads="1"/>
          </p:cNvSpPr>
          <p:nvPr>
            <p:ph type="title"/>
          </p:nvPr>
        </p:nvSpPr>
        <p:spPr>
          <a:xfrm>
            <a:off x="341313" y="0"/>
            <a:ext cx="8640761" cy="1143000"/>
          </a:xfrm>
        </p:spPr>
        <p:txBody>
          <a:bodyPr/>
          <a:lstStyle/>
          <a:p>
            <a:pPr eaLnBrk="1" hangingPunct="1">
              <a:defRPr/>
            </a:pPr>
            <a:r>
              <a:rPr lang="en-US" altLang="zh-TW" dirty="0" smtClean="0"/>
              <a:t>A</a:t>
            </a:r>
            <a:r>
              <a:rPr lang="zh-TW" altLang="en-US" dirty="0" smtClean="0"/>
              <a:t>型</a:t>
            </a:r>
            <a:r>
              <a:rPr lang="en-US" altLang="zh-TW" dirty="0" smtClean="0"/>
              <a:t>(</a:t>
            </a:r>
            <a:r>
              <a:rPr lang="zh-TW" altLang="en-US" dirty="0" smtClean="0"/>
              <a:t>策略型</a:t>
            </a:r>
            <a:r>
              <a:rPr lang="en-US" altLang="zh-TW" dirty="0" smtClean="0"/>
              <a:t>)</a:t>
            </a:r>
            <a:r>
              <a:rPr lang="zh-TW" altLang="en-US" dirty="0" smtClean="0"/>
              <a:t>與</a:t>
            </a:r>
            <a:r>
              <a:rPr lang="en-US" altLang="zh-TW" dirty="0" smtClean="0"/>
              <a:t>B</a:t>
            </a:r>
            <a:r>
              <a:rPr lang="zh-TW" altLang="en-US" dirty="0" smtClean="0"/>
              <a:t>型</a:t>
            </a:r>
            <a:r>
              <a:rPr lang="en-US" altLang="zh-TW" dirty="0" smtClean="0"/>
              <a:t>(</a:t>
            </a:r>
            <a:r>
              <a:rPr lang="zh-TW" altLang="en-US" dirty="0" smtClean="0"/>
              <a:t>操作型</a:t>
            </a:r>
            <a:r>
              <a:rPr lang="en-US" altLang="zh-TW" dirty="0" smtClean="0"/>
              <a:t>)</a:t>
            </a:r>
            <a:r>
              <a:rPr lang="zh-TW" altLang="en-US" dirty="0" smtClean="0"/>
              <a:t>知識管理</a:t>
            </a:r>
          </a:p>
        </p:txBody>
      </p:sp>
      <p:grpSp>
        <p:nvGrpSpPr>
          <p:cNvPr id="2" name="Group 3"/>
          <p:cNvGrpSpPr>
            <a:grpSpLocks/>
          </p:cNvGrpSpPr>
          <p:nvPr/>
        </p:nvGrpSpPr>
        <p:grpSpPr bwMode="auto">
          <a:xfrm>
            <a:off x="2514600" y="2438400"/>
            <a:ext cx="4038600" cy="2819400"/>
            <a:chOff x="1584" y="1344"/>
            <a:chExt cx="2544" cy="1776"/>
          </a:xfrm>
        </p:grpSpPr>
        <p:sp>
          <p:nvSpPr>
            <p:cNvPr id="385062" name="Rectangle 4"/>
            <p:cNvSpPr>
              <a:spLocks noChangeArrowheads="1"/>
            </p:cNvSpPr>
            <p:nvPr/>
          </p:nvSpPr>
          <p:spPr bwMode="auto">
            <a:xfrm>
              <a:off x="1584" y="1344"/>
              <a:ext cx="2544" cy="1776"/>
            </a:xfrm>
            <a:prstGeom prst="rect">
              <a:avLst/>
            </a:prstGeom>
            <a:solidFill>
              <a:schemeClr val="bg2"/>
            </a:solidFill>
            <a:ln w="9525">
              <a:solidFill>
                <a:schemeClr val="tx2"/>
              </a:solidFill>
              <a:miter lim="800000"/>
              <a:headEnd/>
              <a:tailEnd/>
            </a:ln>
          </p:spPr>
          <p:txBody>
            <a:bodyPr wrap="none" anchor="ctr"/>
            <a:lstStyle/>
            <a:p>
              <a:pPr algn="ctr"/>
              <a:endParaRPr lang="zh-TW" altLang="zh-TW" sz="2400">
                <a:latin typeface="Times New Roman" pitchFamily="18" charset="0"/>
                <a:ea typeface="標楷體" pitchFamily="65" charset="-120"/>
              </a:endParaRPr>
            </a:p>
          </p:txBody>
        </p:sp>
        <p:sp>
          <p:nvSpPr>
            <p:cNvPr id="385063" name="Line 5"/>
            <p:cNvSpPr>
              <a:spLocks noChangeShapeType="1"/>
            </p:cNvSpPr>
            <p:nvPr/>
          </p:nvSpPr>
          <p:spPr bwMode="auto">
            <a:xfrm>
              <a:off x="1584" y="2256"/>
              <a:ext cx="2544" cy="0"/>
            </a:xfrm>
            <a:prstGeom prst="line">
              <a:avLst/>
            </a:prstGeom>
            <a:noFill/>
            <a:ln w="9525">
              <a:solidFill>
                <a:schemeClr val="tx2"/>
              </a:solidFill>
              <a:round/>
              <a:headEnd/>
              <a:tailEnd/>
            </a:ln>
          </p:spPr>
          <p:txBody>
            <a:bodyPr wrap="none" anchor="ctr"/>
            <a:lstStyle/>
            <a:p>
              <a:endParaRPr lang="zh-TW" altLang="en-US"/>
            </a:p>
          </p:txBody>
        </p:sp>
        <p:sp>
          <p:nvSpPr>
            <p:cNvPr id="385064" name="Line 6"/>
            <p:cNvSpPr>
              <a:spLocks noChangeShapeType="1"/>
            </p:cNvSpPr>
            <p:nvPr/>
          </p:nvSpPr>
          <p:spPr bwMode="auto">
            <a:xfrm>
              <a:off x="2832" y="1344"/>
              <a:ext cx="0" cy="1776"/>
            </a:xfrm>
            <a:prstGeom prst="line">
              <a:avLst/>
            </a:prstGeom>
            <a:noFill/>
            <a:ln w="9525">
              <a:solidFill>
                <a:schemeClr val="tx2"/>
              </a:solidFill>
              <a:round/>
              <a:headEnd/>
              <a:tailEnd/>
            </a:ln>
          </p:spPr>
          <p:txBody>
            <a:bodyPr wrap="none" anchor="ctr"/>
            <a:lstStyle/>
            <a:p>
              <a:endParaRPr lang="zh-TW" altLang="en-US"/>
            </a:p>
          </p:txBody>
        </p:sp>
      </p:grpSp>
      <p:sp>
        <p:nvSpPr>
          <p:cNvPr id="385029" name="Text Box 7"/>
          <p:cNvSpPr txBox="1">
            <a:spLocks noChangeArrowheads="1"/>
          </p:cNvSpPr>
          <p:nvPr/>
        </p:nvSpPr>
        <p:spPr bwMode="auto">
          <a:xfrm>
            <a:off x="3657600" y="1524000"/>
            <a:ext cx="1708150" cy="457200"/>
          </a:xfrm>
          <a:prstGeom prst="rect">
            <a:avLst/>
          </a:prstGeom>
          <a:noFill/>
          <a:ln w="9525">
            <a:noFill/>
            <a:miter lim="800000"/>
            <a:headEnd/>
            <a:tailEnd/>
          </a:ln>
        </p:spPr>
        <p:txBody>
          <a:bodyPr wrap="none">
            <a:spAutoFit/>
          </a:bodyPr>
          <a:lstStyle/>
          <a:p>
            <a:pPr algn="ctr"/>
            <a:r>
              <a:rPr lang="zh-TW" altLang="en-US" sz="2400" b="1">
                <a:latin typeface="Times New Roman" pitchFamily="18" charset="0"/>
                <a:ea typeface="標楷體" pitchFamily="65" charset="-120"/>
              </a:rPr>
              <a:t>知識的形成</a:t>
            </a:r>
          </a:p>
        </p:txBody>
      </p:sp>
      <p:sp>
        <p:nvSpPr>
          <p:cNvPr id="385030" name="Text Box 8"/>
          <p:cNvSpPr txBox="1">
            <a:spLocks noChangeArrowheads="1"/>
          </p:cNvSpPr>
          <p:nvPr/>
        </p:nvSpPr>
        <p:spPr bwMode="auto">
          <a:xfrm>
            <a:off x="3048000" y="2057400"/>
            <a:ext cx="869950" cy="366713"/>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結構化</a:t>
            </a:r>
          </a:p>
        </p:txBody>
      </p:sp>
      <p:sp>
        <p:nvSpPr>
          <p:cNvPr id="385031" name="Text Box 9"/>
          <p:cNvSpPr txBox="1">
            <a:spLocks noChangeArrowheads="1"/>
          </p:cNvSpPr>
          <p:nvPr/>
        </p:nvSpPr>
        <p:spPr bwMode="auto">
          <a:xfrm>
            <a:off x="4991100" y="2057400"/>
            <a:ext cx="1098550" cy="366713"/>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未結構化</a:t>
            </a:r>
          </a:p>
        </p:txBody>
      </p:sp>
      <p:sp>
        <p:nvSpPr>
          <p:cNvPr id="385032" name="Text Box 10"/>
          <p:cNvSpPr txBox="1">
            <a:spLocks noChangeArrowheads="1"/>
          </p:cNvSpPr>
          <p:nvPr/>
        </p:nvSpPr>
        <p:spPr bwMode="auto">
          <a:xfrm>
            <a:off x="1143000" y="2895600"/>
            <a:ext cx="488950" cy="1917700"/>
          </a:xfrm>
          <a:prstGeom prst="rect">
            <a:avLst/>
          </a:prstGeom>
          <a:noFill/>
          <a:ln w="9525">
            <a:noFill/>
            <a:miter lim="800000"/>
            <a:headEnd/>
            <a:tailEnd/>
          </a:ln>
        </p:spPr>
        <p:txBody>
          <a:bodyPr wrap="none">
            <a:spAutoFit/>
          </a:bodyPr>
          <a:lstStyle/>
          <a:p>
            <a:pPr algn="ctr"/>
            <a:r>
              <a:rPr lang="zh-TW" altLang="en-US" sz="2400" b="1">
                <a:latin typeface="Times New Roman" pitchFamily="18" charset="0"/>
                <a:ea typeface="標楷體" pitchFamily="65" charset="-120"/>
              </a:rPr>
              <a:t>知</a:t>
            </a:r>
          </a:p>
          <a:p>
            <a:pPr algn="ctr"/>
            <a:r>
              <a:rPr lang="zh-TW" altLang="en-US" sz="2400" b="1">
                <a:latin typeface="Times New Roman" pitchFamily="18" charset="0"/>
                <a:ea typeface="標楷體" pitchFamily="65" charset="-120"/>
              </a:rPr>
              <a:t>識</a:t>
            </a:r>
          </a:p>
          <a:p>
            <a:pPr algn="ctr"/>
            <a:r>
              <a:rPr lang="zh-TW" altLang="en-US" sz="2400" b="1">
                <a:latin typeface="Times New Roman" pitchFamily="18" charset="0"/>
                <a:ea typeface="標楷體" pitchFamily="65" charset="-120"/>
              </a:rPr>
              <a:t>的</a:t>
            </a:r>
          </a:p>
          <a:p>
            <a:pPr algn="ctr"/>
            <a:r>
              <a:rPr lang="zh-TW" altLang="en-US" sz="2400" b="1">
                <a:latin typeface="Times New Roman" pitchFamily="18" charset="0"/>
                <a:ea typeface="標楷體" pitchFamily="65" charset="-120"/>
              </a:rPr>
              <a:t>分</a:t>
            </a:r>
          </a:p>
          <a:p>
            <a:pPr algn="ctr"/>
            <a:r>
              <a:rPr lang="zh-TW" altLang="en-US" sz="2400" b="1">
                <a:latin typeface="Times New Roman" pitchFamily="18" charset="0"/>
                <a:ea typeface="標楷體" pitchFamily="65" charset="-120"/>
              </a:rPr>
              <a:t>享</a:t>
            </a:r>
          </a:p>
        </p:txBody>
      </p:sp>
      <p:sp>
        <p:nvSpPr>
          <p:cNvPr id="385033" name="Text Box 11"/>
          <p:cNvSpPr txBox="1">
            <a:spLocks noChangeArrowheads="1"/>
          </p:cNvSpPr>
          <p:nvPr/>
        </p:nvSpPr>
        <p:spPr bwMode="auto">
          <a:xfrm>
            <a:off x="1927225" y="2554288"/>
            <a:ext cx="412750" cy="2563812"/>
          </a:xfrm>
          <a:prstGeom prst="rect">
            <a:avLst/>
          </a:prstGeom>
          <a:noFill/>
          <a:ln w="9525">
            <a:noFill/>
            <a:miter lim="800000"/>
            <a:headEnd/>
            <a:tailEnd/>
          </a:ln>
        </p:spPr>
        <p:txBody>
          <a:bodyPr wrap="none">
            <a:spAutoFit/>
          </a:bodyPr>
          <a:lstStyle/>
          <a:p>
            <a:pPr algn="ctr"/>
            <a:endParaRPr lang="en-US" altLang="zh-TW" b="1">
              <a:latin typeface="Times New Roman" pitchFamily="18" charset="0"/>
              <a:ea typeface="標楷體" pitchFamily="65" charset="-120"/>
            </a:endParaRPr>
          </a:p>
          <a:p>
            <a:pPr algn="ctr"/>
            <a:r>
              <a:rPr lang="zh-TW" altLang="en-US" b="1">
                <a:latin typeface="Times New Roman" pitchFamily="18" charset="0"/>
                <a:ea typeface="標楷體" pitchFamily="65" charset="-120"/>
              </a:rPr>
              <a:t>知</a:t>
            </a:r>
          </a:p>
          <a:p>
            <a:pPr algn="ctr"/>
            <a:r>
              <a:rPr lang="zh-TW" altLang="en-US" b="1">
                <a:latin typeface="Times New Roman" pitchFamily="18" charset="0"/>
                <a:ea typeface="標楷體" pitchFamily="65" charset="-120"/>
              </a:rPr>
              <a:t>道</a:t>
            </a:r>
          </a:p>
          <a:p>
            <a:pPr algn="ctr"/>
            <a:endParaRPr lang="zh-TW" altLang="en-US" b="1">
              <a:latin typeface="Times New Roman" pitchFamily="18" charset="0"/>
              <a:ea typeface="標楷體" pitchFamily="65" charset="-120"/>
            </a:endParaRPr>
          </a:p>
          <a:p>
            <a:pPr algn="ctr"/>
            <a:endParaRPr lang="zh-TW" altLang="en-US" b="1">
              <a:latin typeface="Times New Roman" pitchFamily="18" charset="0"/>
              <a:ea typeface="標楷體" pitchFamily="65" charset="-120"/>
            </a:endParaRPr>
          </a:p>
          <a:p>
            <a:pPr algn="ctr"/>
            <a:endParaRPr lang="zh-TW" altLang="en-US" b="1">
              <a:latin typeface="Times New Roman" pitchFamily="18" charset="0"/>
              <a:ea typeface="標楷體" pitchFamily="65" charset="-120"/>
            </a:endParaRPr>
          </a:p>
          <a:p>
            <a:pPr algn="ctr"/>
            <a:r>
              <a:rPr lang="zh-TW" altLang="en-US" b="1">
                <a:latin typeface="Times New Roman" pitchFamily="18" charset="0"/>
                <a:ea typeface="標楷體" pitchFamily="65" charset="-120"/>
              </a:rPr>
              <a:t>不</a:t>
            </a:r>
          </a:p>
          <a:p>
            <a:pPr algn="ctr"/>
            <a:r>
              <a:rPr lang="zh-TW" altLang="en-US" b="1">
                <a:latin typeface="Times New Roman" pitchFamily="18" charset="0"/>
                <a:ea typeface="標楷體" pitchFamily="65" charset="-120"/>
              </a:rPr>
              <a:t>知</a:t>
            </a:r>
          </a:p>
          <a:p>
            <a:pPr algn="ctr"/>
            <a:r>
              <a:rPr lang="zh-TW" altLang="en-US" b="1">
                <a:latin typeface="Times New Roman" pitchFamily="18" charset="0"/>
                <a:ea typeface="標楷體" pitchFamily="65" charset="-120"/>
              </a:rPr>
              <a:t>道</a:t>
            </a:r>
          </a:p>
        </p:txBody>
      </p:sp>
      <p:sp>
        <p:nvSpPr>
          <p:cNvPr id="385034" name="Text Box 12"/>
          <p:cNvSpPr txBox="1">
            <a:spLocks noChangeArrowheads="1"/>
          </p:cNvSpPr>
          <p:nvPr/>
        </p:nvSpPr>
        <p:spPr bwMode="auto">
          <a:xfrm>
            <a:off x="3032125" y="4538663"/>
            <a:ext cx="184150" cy="457200"/>
          </a:xfrm>
          <a:prstGeom prst="rect">
            <a:avLst/>
          </a:prstGeom>
          <a:noFill/>
          <a:ln w="9525">
            <a:noFill/>
            <a:miter lim="800000"/>
            <a:headEnd/>
            <a:tailEnd/>
          </a:ln>
        </p:spPr>
        <p:txBody>
          <a:bodyPr wrap="none">
            <a:spAutoFit/>
          </a:bodyPr>
          <a:lstStyle/>
          <a:p>
            <a:pPr algn="ctr"/>
            <a:endParaRPr lang="zh-TW" altLang="zh-TW" sz="2400">
              <a:latin typeface="Times New Roman" pitchFamily="18" charset="0"/>
              <a:ea typeface="標楷體" pitchFamily="65" charset="-120"/>
            </a:endParaRPr>
          </a:p>
        </p:txBody>
      </p:sp>
      <p:sp>
        <p:nvSpPr>
          <p:cNvPr id="1895437" name="Text Box 13"/>
          <p:cNvSpPr txBox="1">
            <a:spLocks noChangeArrowheads="1"/>
          </p:cNvSpPr>
          <p:nvPr/>
        </p:nvSpPr>
        <p:spPr bwMode="auto">
          <a:xfrm>
            <a:off x="2819400" y="2590800"/>
            <a:ext cx="1301750" cy="457200"/>
          </a:xfrm>
          <a:prstGeom prst="rect">
            <a:avLst/>
          </a:prstGeom>
          <a:noFill/>
          <a:ln w="9525">
            <a:noFill/>
            <a:miter lim="800000"/>
            <a:headEnd/>
            <a:tailEnd/>
          </a:ln>
        </p:spPr>
        <p:txBody>
          <a:bodyPr wrap="none">
            <a:spAutoFit/>
          </a:bodyPr>
          <a:lstStyle/>
          <a:p>
            <a:pPr algn="ctr"/>
            <a:r>
              <a:rPr lang="en-US" altLang="zh-TW" sz="2400" b="1">
                <a:solidFill>
                  <a:schemeClr val="accent2"/>
                </a:solidFill>
                <a:latin typeface="Times New Roman" pitchFamily="18" charset="0"/>
                <a:ea typeface="標楷體" pitchFamily="65" charset="-120"/>
              </a:rPr>
              <a:t>B</a:t>
            </a:r>
            <a:r>
              <a:rPr lang="zh-TW" altLang="en-US" sz="2400" b="1">
                <a:solidFill>
                  <a:schemeClr val="accent2"/>
                </a:solidFill>
                <a:latin typeface="Times New Roman" pitchFamily="18" charset="0"/>
                <a:ea typeface="標楷體" pitchFamily="65" charset="-120"/>
              </a:rPr>
              <a:t>型知識</a:t>
            </a:r>
          </a:p>
        </p:txBody>
      </p:sp>
      <p:sp>
        <p:nvSpPr>
          <p:cNvPr id="1895438" name="Text Box 14"/>
          <p:cNvSpPr txBox="1">
            <a:spLocks noChangeArrowheads="1"/>
          </p:cNvSpPr>
          <p:nvPr/>
        </p:nvSpPr>
        <p:spPr bwMode="auto">
          <a:xfrm>
            <a:off x="4800600" y="2590800"/>
            <a:ext cx="1319213" cy="457200"/>
          </a:xfrm>
          <a:prstGeom prst="rect">
            <a:avLst/>
          </a:prstGeom>
          <a:noFill/>
          <a:ln w="9525">
            <a:noFill/>
            <a:miter lim="800000"/>
            <a:headEnd/>
            <a:tailEnd/>
          </a:ln>
        </p:spPr>
        <p:txBody>
          <a:bodyPr wrap="none">
            <a:spAutoFit/>
          </a:bodyPr>
          <a:lstStyle/>
          <a:p>
            <a:pPr algn="ctr"/>
            <a:r>
              <a:rPr lang="en-US" altLang="zh-TW" sz="2400" b="1">
                <a:solidFill>
                  <a:schemeClr val="hlink"/>
                </a:solidFill>
                <a:latin typeface="Times New Roman" pitchFamily="18" charset="0"/>
                <a:ea typeface="標楷體" pitchFamily="65" charset="-120"/>
              </a:rPr>
              <a:t>A</a:t>
            </a:r>
            <a:r>
              <a:rPr lang="zh-TW" altLang="en-US" sz="2400" b="1">
                <a:solidFill>
                  <a:schemeClr val="hlink"/>
                </a:solidFill>
                <a:latin typeface="Times New Roman" pitchFamily="18" charset="0"/>
                <a:ea typeface="標楷體" pitchFamily="65" charset="-120"/>
              </a:rPr>
              <a:t>型知識</a:t>
            </a:r>
          </a:p>
        </p:txBody>
      </p:sp>
      <p:sp>
        <p:nvSpPr>
          <p:cNvPr id="1895439" name="Text Box 15"/>
          <p:cNvSpPr txBox="1">
            <a:spLocks noChangeArrowheads="1"/>
          </p:cNvSpPr>
          <p:nvPr/>
        </p:nvSpPr>
        <p:spPr bwMode="auto">
          <a:xfrm>
            <a:off x="4800600" y="4724400"/>
            <a:ext cx="1420813" cy="457200"/>
          </a:xfrm>
          <a:prstGeom prst="rect">
            <a:avLst/>
          </a:prstGeom>
          <a:noFill/>
          <a:ln w="9525">
            <a:noFill/>
            <a:miter lim="800000"/>
            <a:headEnd/>
            <a:tailEnd/>
          </a:ln>
        </p:spPr>
        <p:txBody>
          <a:bodyPr wrap="none">
            <a:spAutoFit/>
          </a:bodyPr>
          <a:lstStyle/>
          <a:p>
            <a:pPr algn="ctr"/>
            <a:r>
              <a:rPr lang="en-US" altLang="zh-TW" sz="2400" b="1">
                <a:solidFill>
                  <a:srgbClr val="FF9900"/>
                </a:solidFill>
                <a:latin typeface="Times New Roman" pitchFamily="18" charset="0"/>
                <a:ea typeface="標楷體" pitchFamily="65" charset="-120"/>
              </a:rPr>
              <a:t>A’</a:t>
            </a:r>
            <a:r>
              <a:rPr lang="zh-TW" altLang="en-US" sz="2400" b="1">
                <a:solidFill>
                  <a:srgbClr val="FF9900"/>
                </a:solidFill>
                <a:latin typeface="Times New Roman" pitchFamily="18" charset="0"/>
                <a:ea typeface="標楷體" pitchFamily="65" charset="-120"/>
              </a:rPr>
              <a:t>型知識</a:t>
            </a:r>
          </a:p>
        </p:txBody>
      </p:sp>
      <p:sp>
        <p:nvSpPr>
          <p:cNvPr id="1895440" name="Text Box 16"/>
          <p:cNvSpPr txBox="1">
            <a:spLocks noChangeArrowheads="1"/>
          </p:cNvSpPr>
          <p:nvPr/>
        </p:nvSpPr>
        <p:spPr bwMode="auto">
          <a:xfrm>
            <a:off x="2819400" y="4724400"/>
            <a:ext cx="1403350" cy="457200"/>
          </a:xfrm>
          <a:prstGeom prst="rect">
            <a:avLst/>
          </a:prstGeom>
          <a:noFill/>
          <a:ln w="9525">
            <a:noFill/>
            <a:miter lim="800000"/>
            <a:headEnd/>
            <a:tailEnd/>
          </a:ln>
        </p:spPr>
        <p:txBody>
          <a:bodyPr wrap="none">
            <a:spAutoFit/>
          </a:bodyPr>
          <a:lstStyle/>
          <a:p>
            <a:pPr algn="ctr"/>
            <a:r>
              <a:rPr lang="en-US" altLang="zh-TW" sz="2400" b="1">
                <a:solidFill>
                  <a:srgbClr val="66FF33"/>
                </a:solidFill>
                <a:latin typeface="Times New Roman" pitchFamily="18" charset="0"/>
                <a:ea typeface="標楷體" pitchFamily="65" charset="-120"/>
              </a:rPr>
              <a:t>B’</a:t>
            </a:r>
            <a:r>
              <a:rPr lang="zh-TW" altLang="en-US" sz="2400" b="1">
                <a:solidFill>
                  <a:srgbClr val="66FF33"/>
                </a:solidFill>
                <a:latin typeface="Times New Roman" pitchFamily="18" charset="0"/>
                <a:ea typeface="標楷體" pitchFamily="65" charset="-120"/>
              </a:rPr>
              <a:t>型知識</a:t>
            </a:r>
          </a:p>
        </p:txBody>
      </p:sp>
      <p:grpSp>
        <p:nvGrpSpPr>
          <p:cNvPr id="3" name="Group 17"/>
          <p:cNvGrpSpPr>
            <a:grpSpLocks/>
          </p:cNvGrpSpPr>
          <p:nvPr/>
        </p:nvGrpSpPr>
        <p:grpSpPr bwMode="auto">
          <a:xfrm>
            <a:off x="431800" y="1089025"/>
            <a:ext cx="1778000" cy="1395413"/>
            <a:chOff x="624" y="1152"/>
            <a:chExt cx="768" cy="480"/>
          </a:xfrm>
        </p:grpSpPr>
        <p:sp>
          <p:nvSpPr>
            <p:cNvPr id="385059" name="AutoShape 18"/>
            <p:cNvSpPr>
              <a:spLocks noChangeArrowheads="1"/>
            </p:cNvSpPr>
            <p:nvPr/>
          </p:nvSpPr>
          <p:spPr bwMode="auto">
            <a:xfrm>
              <a:off x="624" y="1152"/>
              <a:ext cx="768" cy="480"/>
            </a:xfrm>
            <a:prstGeom prst="wedgeRectCallout">
              <a:avLst>
                <a:gd name="adj1" fmla="val 104167"/>
                <a:gd name="adj2" fmla="val 66667"/>
              </a:avLst>
            </a:prstGeom>
            <a:solidFill>
              <a:schemeClr val="bg2"/>
            </a:solidFill>
            <a:ln w="9525">
              <a:solidFill>
                <a:schemeClr val="accent2"/>
              </a:solidFill>
              <a:miter lim="800000"/>
              <a:headEnd/>
              <a:tailEnd/>
            </a:ln>
          </p:spPr>
          <p:txBody>
            <a:bodyPr wrap="none" anchor="ctr"/>
            <a:lstStyle/>
            <a:p>
              <a:pPr algn="ctr"/>
              <a:endParaRPr lang="zh-TW" altLang="zh-TW" sz="1600" b="1">
                <a:latin typeface="Times New Roman" pitchFamily="18" charset="0"/>
                <a:ea typeface="標楷體" pitchFamily="65" charset="-120"/>
              </a:endParaRPr>
            </a:p>
          </p:txBody>
        </p:sp>
        <p:sp>
          <p:nvSpPr>
            <p:cNvPr id="385060" name="Text Box 19"/>
            <p:cNvSpPr txBox="1">
              <a:spLocks noChangeArrowheads="1"/>
            </p:cNvSpPr>
            <p:nvPr/>
          </p:nvSpPr>
          <p:spPr bwMode="auto">
            <a:xfrm>
              <a:off x="1062" y="1274"/>
              <a:ext cx="84" cy="119"/>
            </a:xfrm>
            <a:prstGeom prst="rect">
              <a:avLst/>
            </a:prstGeom>
            <a:solidFill>
              <a:schemeClr val="bg2"/>
            </a:solidFill>
            <a:ln w="9525">
              <a:solidFill>
                <a:schemeClr val="accent2"/>
              </a:solidFill>
              <a:miter lim="800000"/>
              <a:headEnd/>
              <a:tailEnd/>
            </a:ln>
          </p:spPr>
          <p:txBody>
            <a:bodyPr wrap="none">
              <a:spAutoFit/>
            </a:bodyPr>
            <a:lstStyle/>
            <a:p>
              <a:pPr algn="ctr"/>
              <a:endParaRPr lang="zh-TW" altLang="zh-TW" sz="1600" b="1">
                <a:latin typeface="Times New Roman" pitchFamily="18" charset="0"/>
                <a:ea typeface="標楷體" pitchFamily="65" charset="-120"/>
              </a:endParaRPr>
            </a:p>
          </p:txBody>
        </p:sp>
        <p:sp>
          <p:nvSpPr>
            <p:cNvPr id="385061" name="Text Box 20"/>
            <p:cNvSpPr txBox="1">
              <a:spLocks noChangeArrowheads="1"/>
            </p:cNvSpPr>
            <p:nvPr/>
          </p:nvSpPr>
          <p:spPr bwMode="auto">
            <a:xfrm>
              <a:off x="672" y="1200"/>
              <a:ext cx="672" cy="371"/>
            </a:xfrm>
            <a:prstGeom prst="rect">
              <a:avLst/>
            </a:prstGeom>
            <a:solidFill>
              <a:schemeClr val="bg2"/>
            </a:solidFill>
            <a:ln w="9525">
              <a:solidFill>
                <a:schemeClr val="accent2"/>
              </a:solidFill>
              <a:miter lim="800000"/>
              <a:headEnd/>
              <a:tailEnd/>
            </a:ln>
          </p:spPr>
          <p:txBody>
            <a:bodyPr>
              <a:spAutoFit/>
            </a:bodyPr>
            <a:lstStyle/>
            <a:p>
              <a:r>
                <a:rPr lang="zh-TW" altLang="en-US" sz="1600" b="1" dirty="0">
                  <a:solidFill>
                    <a:schemeClr val="accent2"/>
                  </a:solidFill>
                  <a:latin typeface="Times New Roman" pitchFamily="18" charset="0"/>
                  <a:ea typeface="標楷體" pitchFamily="65" charset="-120"/>
                </a:rPr>
                <a:t>我們知道我們所知道的</a:t>
              </a:r>
              <a:r>
                <a:rPr lang="en-US" altLang="zh-TW" sz="1600" b="1" dirty="0" smtClean="0">
                  <a:solidFill>
                    <a:schemeClr val="accent2"/>
                  </a:solidFill>
                  <a:latin typeface="Times New Roman" pitchFamily="18" charset="0"/>
                  <a:ea typeface="標楷體" pitchFamily="65" charset="-120"/>
                </a:rPr>
                <a:t>(</a:t>
              </a:r>
              <a:r>
                <a:rPr lang="en-US" altLang="zh-TW" sz="1600" dirty="0"/>
                <a:t>We know what we know </a:t>
              </a:r>
              <a:r>
                <a:rPr lang="en-US" altLang="zh-TW" sz="1600" b="1" dirty="0" smtClean="0">
                  <a:solidFill>
                    <a:schemeClr val="accent2"/>
                  </a:solidFill>
                  <a:latin typeface="Times New Roman" pitchFamily="18" charset="0"/>
                  <a:ea typeface="標楷體" pitchFamily="65" charset="-120"/>
                </a:rPr>
                <a:t>)</a:t>
              </a:r>
              <a:endParaRPr lang="en-US" altLang="zh-TW" sz="1600" b="1" dirty="0">
                <a:solidFill>
                  <a:schemeClr val="accent2"/>
                </a:solidFill>
                <a:latin typeface="Times New Roman" pitchFamily="18" charset="0"/>
                <a:ea typeface="標楷體" pitchFamily="65" charset="-120"/>
              </a:endParaRPr>
            </a:p>
          </p:txBody>
        </p:sp>
      </p:grpSp>
      <p:grpSp>
        <p:nvGrpSpPr>
          <p:cNvPr id="4" name="Group 21"/>
          <p:cNvGrpSpPr>
            <a:grpSpLocks/>
          </p:cNvGrpSpPr>
          <p:nvPr/>
        </p:nvGrpSpPr>
        <p:grpSpPr bwMode="auto">
          <a:xfrm>
            <a:off x="6821488" y="1673225"/>
            <a:ext cx="2155825" cy="923925"/>
            <a:chOff x="4272" y="1152"/>
            <a:chExt cx="720" cy="528"/>
          </a:xfrm>
        </p:grpSpPr>
        <p:sp>
          <p:nvSpPr>
            <p:cNvPr id="385057" name="AutoShape 22"/>
            <p:cNvSpPr>
              <a:spLocks noChangeArrowheads="1"/>
            </p:cNvSpPr>
            <p:nvPr/>
          </p:nvSpPr>
          <p:spPr bwMode="auto">
            <a:xfrm>
              <a:off x="4272" y="1152"/>
              <a:ext cx="720" cy="528"/>
            </a:xfrm>
            <a:prstGeom prst="wedgeRectCallout">
              <a:avLst>
                <a:gd name="adj1" fmla="val -113333"/>
                <a:gd name="adj2" fmla="val 66667"/>
              </a:avLst>
            </a:prstGeom>
            <a:solidFill>
              <a:schemeClr val="bg2"/>
            </a:solidFill>
            <a:ln w="9525">
              <a:solidFill>
                <a:schemeClr val="hlink"/>
              </a:solidFill>
              <a:miter lim="800000"/>
              <a:headEnd/>
              <a:tailEnd/>
            </a:ln>
          </p:spPr>
          <p:txBody>
            <a:bodyPr wrap="none" anchor="ctr"/>
            <a:lstStyle/>
            <a:p>
              <a:pPr algn="ctr"/>
              <a:endParaRPr lang="zh-TW" altLang="zh-TW" sz="2400" b="1">
                <a:latin typeface="Times New Roman" pitchFamily="18" charset="0"/>
                <a:ea typeface="標楷體" pitchFamily="65" charset="-120"/>
              </a:endParaRPr>
            </a:p>
          </p:txBody>
        </p:sp>
        <p:sp>
          <p:nvSpPr>
            <p:cNvPr id="385058" name="Text Box 23"/>
            <p:cNvSpPr txBox="1">
              <a:spLocks noChangeArrowheads="1"/>
            </p:cNvSpPr>
            <p:nvPr/>
          </p:nvSpPr>
          <p:spPr bwMode="auto">
            <a:xfrm>
              <a:off x="4320" y="1152"/>
              <a:ext cx="672" cy="475"/>
            </a:xfrm>
            <a:prstGeom prst="rect">
              <a:avLst/>
            </a:prstGeom>
            <a:solidFill>
              <a:schemeClr val="bg2"/>
            </a:solidFill>
            <a:ln w="9525">
              <a:solidFill>
                <a:schemeClr val="hlink"/>
              </a:solidFill>
              <a:miter lim="800000"/>
              <a:headEnd/>
              <a:tailEnd/>
            </a:ln>
          </p:spPr>
          <p:txBody>
            <a:bodyPr>
              <a:spAutoFit/>
            </a:bodyPr>
            <a:lstStyle/>
            <a:p>
              <a:r>
                <a:rPr lang="zh-TW" altLang="en-US" sz="1600" b="1" dirty="0">
                  <a:solidFill>
                    <a:srgbClr val="FF0000"/>
                  </a:solidFill>
                  <a:latin typeface="Times New Roman" pitchFamily="18" charset="0"/>
                  <a:ea typeface="標楷體" pitchFamily="65" charset="-120"/>
                </a:rPr>
                <a:t>我們知道我們所不知道的</a:t>
              </a:r>
              <a:r>
                <a:rPr lang="en-US" altLang="zh-TW" sz="1600" b="1" dirty="0" smtClean="0">
                  <a:solidFill>
                    <a:srgbClr val="FF0000"/>
                  </a:solidFill>
                  <a:latin typeface="Times New Roman" pitchFamily="18" charset="0"/>
                  <a:ea typeface="標楷體" pitchFamily="65" charset="-120"/>
                </a:rPr>
                <a:t>(</a:t>
              </a:r>
              <a:r>
                <a:rPr lang="en-US" altLang="zh-TW" sz="1600" dirty="0"/>
                <a:t>We know what we don't know</a:t>
              </a:r>
              <a:r>
                <a:rPr lang="en-US" altLang="zh-TW" sz="1600" b="1" dirty="0" smtClean="0">
                  <a:solidFill>
                    <a:srgbClr val="FF0000"/>
                  </a:solidFill>
                  <a:latin typeface="Times New Roman" pitchFamily="18" charset="0"/>
                  <a:ea typeface="標楷體" pitchFamily="65" charset="-120"/>
                </a:rPr>
                <a:t>)</a:t>
              </a:r>
              <a:endParaRPr lang="en-US" altLang="zh-TW" sz="1600" b="1" dirty="0">
                <a:solidFill>
                  <a:srgbClr val="FF0000"/>
                </a:solidFill>
                <a:latin typeface="Times New Roman" pitchFamily="18" charset="0"/>
                <a:ea typeface="標楷體" pitchFamily="65" charset="-120"/>
              </a:endParaRPr>
            </a:p>
          </p:txBody>
        </p:sp>
      </p:grpSp>
      <p:grpSp>
        <p:nvGrpSpPr>
          <p:cNvPr id="5" name="Group 24"/>
          <p:cNvGrpSpPr>
            <a:grpSpLocks/>
          </p:cNvGrpSpPr>
          <p:nvPr/>
        </p:nvGrpSpPr>
        <p:grpSpPr bwMode="auto">
          <a:xfrm>
            <a:off x="341313" y="5273675"/>
            <a:ext cx="2205037" cy="1101725"/>
            <a:chOff x="672" y="3216"/>
            <a:chExt cx="768" cy="528"/>
          </a:xfrm>
        </p:grpSpPr>
        <p:sp>
          <p:nvSpPr>
            <p:cNvPr id="385055" name="AutoShape 25"/>
            <p:cNvSpPr>
              <a:spLocks noChangeArrowheads="1"/>
            </p:cNvSpPr>
            <p:nvPr/>
          </p:nvSpPr>
          <p:spPr bwMode="auto">
            <a:xfrm>
              <a:off x="672" y="3216"/>
              <a:ext cx="768" cy="528"/>
            </a:xfrm>
            <a:prstGeom prst="wedgeRectCallout">
              <a:avLst>
                <a:gd name="adj1" fmla="val 94792"/>
                <a:gd name="adj2" fmla="val -63634"/>
              </a:avLst>
            </a:prstGeom>
            <a:solidFill>
              <a:schemeClr val="bg2"/>
            </a:solidFill>
            <a:ln w="9525">
              <a:solidFill>
                <a:srgbClr val="66FF33"/>
              </a:solidFill>
              <a:miter lim="800000"/>
              <a:headEnd/>
              <a:tailEnd/>
            </a:ln>
          </p:spPr>
          <p:txBody>
            <a:bodyPr wrap="none" anchor="ctr"/>
            <a:lstStyle/>
            <a:p>
              <a:pPr algn="ctr"/>
              <a:endParaRPr lang="zh-TW" altLang="zh-TW" sz="2400" b="1">
                <a:latin typeface="Times New Roman" pitchFamily="18" charset="0"/>
                <a:ea typeface="標楷體" pitchFamily="65" charset="-120"/>
              </a:endParaRPr>
            </a:p>
          </p:txBody>
        </p:sp>
        <p:sp>
          <p:nvSpPr>
            <p:cNvPr id="385056" name="Text Box 26"/>
            <p:cNvSpPr txBox="1">
              <a:spLocks noChangeArrowheads="1"/>
            </p:cNvSpPr>
            <p:nvPr/>
          </p:nvSpPr>
          <p:spPr bwMode="auto">
            <a:xfrm>
              <a:off x="720" y="3216"/>
              <a:ext cx="672" cy="516"/>
            </a:xfrm>
            <a:prstGeom prst="rect">
              <a:avLst/>
            </a:prstGeom>
            <a:solidFill>
              <a:schemeClr val="bg2"/>
            </a:solidFill>
            <a:ln w="9525">
              <a:solidFill>
                <a:srgbClr val="66FF33"/>
              </a:solidFill>
              <a:miter lim="800000"/>
              <a:headEnd/>
              <a:tailEnd/>
            </a:ln>
          </p:spPr>
          <p:txBody>
            <a:bodyPr>
              <a:spAutoFit/>
            </a:bodyPr>
            <a:lstStyle/>
            <a:p>
              <a:r>
                <a:rPr lang="zh-TW" altLang="en-US" sz="1600" b="1" dirty="0">
                  <a:solidFill>
                    <a:srgbClr val="66FF33"/>
                  </a:solidFill>
                  <a:latin typeface="Times New Roman" pitchFamily="18" charset="0"/>
                  <a:ea typeface="標楷體" pitchFamily="65" charset="-120"/>
                </a:rPr>
                <a:t>我們不知道我們所知道的</a:t>
              </a:r>
              <a:r>
                <a:rPr lang="en-US" altLang="zh-TW" sz="1600" b="1" dirty="0" smtClean="0">
                  <a:solidFill>
                    <a:srgbClr val="66FF33"/>
                  </a:solidFill>
                  <a:latin typeface="Times New Roman" pitchFamily="18" charset="0"/>
                  <a:ea typeface="標楷體" pitchFamily="65" charset="-120"/>
                </a:rPr>
                <a:t>(</a:t>
              </a:r>
              <a:r>
                <a:rPr lang="en-US" altLang="zh-TW" sz="1600" dirty="0"/>
                <a:t>We don't know that we know </a:t>
              </a:r>
              <a:r>
                <a:rPr lang="en-US" altLang="zh-TW" sz="1600" b="1" dirty="0" smtClean="0">
                  <a:solidFill>
                    <a:srgbClr val="66FF33"/>
                  </a:solidFill>
                  <a:latin typeface="Times New Roman" pitchFamily="18" charset="0"/>
                  <a:ea typeface="標楷體" pitchFamily="65" charset="-120"/>
                </a:rPr>
                <a:t>)</a:t>
              </a:r>
              <a:r>
                <a:rPr lang="zh-TW" altLang="en-US" sz="1600" b="1" dirty="0" smtClean="0">
                  <a:solidFill>
                    <a:srgbClr val="FF9900"/>
                  </a:solidFill>
                  <a:latin typeface="Times New Roman" pitchFamily="18" charset="0"/>
                  <a:ea typeface="標楷體" pitchFamily="65" charset="-120"/>
                </a:rPr>
                <a:t> 。</a:t>
              </a:r>
              <a:endParaRPr lang="en-US" altLang="zh-TW" sz="1600" b="1" dirty="0">
                <a:solidFill>
                  <a:srgbClr val="FFFF00"/>
                </a:solidFill>
                <a:latin typeface="Times New Roman" pitchFamily="18" charset="0"/>
                <a:ea typeface="標楷體" pitchFamily="65" charset="-120"/>
              </a:endParaRPr>
            </a:p>
          </p:txBody>
        </p:sp>
      </p:grpSp>
      <p:grpSp>
        <p:nvGrpSpPr>
          <p:cNvPr id="6" name="Group 27"/>
          <p:cNvGrpSpPr>
            <a:grpSpLocks/>
          </p:cNvGrpSpPr>
          <p:nvPr/>
        </p:nvGrpSpPr>
        <p:grpSpPr bwMode="auto">
          <a:xfrm>
            <a:off x="6686550" y="5138739"/>
            <a:ext cx="2295525" cy="1322366"/>
            <a:chOff x="4272" y="3264"/>
            <a:chExt cx="720" cy="581"/>
          </a:xfrm>
        </p:grpSpPr>
        <p:sp>
          <p:nvSpPr>
            <p:cNvPr id="385053" name="AutoShape 28"/>
            <p:cNvSpPr>
              <a:spLocks noChangeArrowheads="1"/>
            </p:cNvSpPr>
            <p:nvPr/>
          </p:nvSpPr>
          <p:spPr bwMode="auto">
            <a:xfrm>
              <a:off x="4272" y="3264"/>
              <a:ext cx="720" cy="528"/>
            </a:xfrm>
            <a:prstGeom prst="wedgeRectCallout">
              <a:avLst>
                <a:gd name="adj1" fmla="val -100000"/>
                <a:gd name="adj2" fmla="val -68181"/>
              </a:avLst>
            </a:prstGeom>
            <a:solidFill>
              <a:schemeClr val="bg2"/>
            </a:solidFill>
            <a:ln w="9525">
              <a:solidFill>
                <a:schemeClr val="accent1"/>
              </a:solidFill>
              <a:miter lim="800000"/>
              <a:headEnd/>
              <a:tailEnd/>
            </a:ln>
          </p:spPr>
          <p:txBody>
            <a:bodyPr wrap="none" anchor="ctr"/>
            <a:lstStyle/>
            <a:p>
              <a:pPr algn="ctr"/>
              <a:endParaRPr lang="zh-TW" altLang="zh-TW" sz="2400" b="1">
                <a:latin typeface="Times New Roman" pitchFamily="18" charset="0"/>
                <a:ea typeface="標楷體" pitchFamily="65" charset="-120"/>
              </a:endParaRPr>
            </a:p>
          </p:txBody>
        </p:sp>
        <p:sp>
          <p:nvSpPr>
            <p:cNvPr id="385054" name="Text Box 29"/>
            <p:cNvSpPr txBox="1">
              <a:spLocks noChangeArrowheads="1"/>
            </p:cNvSpPr>
            <p:nvPr/>
          </p:nvSpPr>
          <p:spPr bwMode="auto">
            <a:xfrm>
              <a:off x="4320" y="3264"/>
              <a:ext cx="672" cy="581"/>
            </a:xfrm>
            <a:prstGeom prst="rect">
              <a:avLst/>
            </a:prstGeom>
            <a:solidFill>
              <a:schemeClr val="bg2"/>
            </a:solidFill>
            <a:ln w="9525">
              <a:solidFill>
                <a:schemeClr val="accent1"/>
              </a:solidFill>
              <a:miter lim="800000"/>
              <a:headEnd/>
              <a:tailEnd/>
            </a:ln>
          </p:spPr>
          <p:txBody>
            <a:bodyPr>
              <a:spAutoFit/>
            </a:bodyPr>
            <a:lstStyle/>
            <a:p>
              <a:r>
                <a:rPr lang="zh-TW" altLang="en-US" sz="1600" b="1" dirty="0">
                  <a:solidFill>
                    <a:srgbClr val="FF9900"/>
                  </a:solidFill>
                  <a:latin typeface="Times New Roman" pitchFamily="18" charset="0"/>
                  <a:ea typeface="標楷體" pitchFamily="65" charset="-120"/>
                </a:rPr>
                <a:t>我們不知道我們所不知道的</a:t>
              </a:r>
              <a:r>
                <a:rPr lang="en-US" altLang="zh-TW" sz="1600" b="1" dirty="0" smtClean="0">
                  <a:solidFill>
                    <a:srgbClr val="FF9900"/>
                  </a:solidFill>
                  <a:latin typeface="Times New Roman" pitchFamily="18" charset="0"/>
                  <a:ea typeface="標楷體" pitchFamily="65" charset="-120"/>
                </a:rPr>
                <a:t>(</a:t>
              </a:r>
              <a:r>
                <a:rPr lang="en-US" altLang="zh-TW" sz="1600" dirty="0"/>
                <a:t>We don't know what we don't know </a:t>
              </a:r>
              <a:r>
                <a:rPr lang="en-US" altLang="zh-TW" sz="1600" b="1" dirty="0" smtClean="0">
                  <a:solidFill>
                    <a:srgbClr val="FF9900"/>
                  </a:solidFill>
                  <a:latin typeface="Times New Roman" pitchFamily="18" charset="0"/>
                  <a:ea typeface="標楷體" pitchFamily="65" charset="-120"/>
                </a:rPr>
                <a:t>)</a:t>
              </a:r>
              <a:r>
                <a:rPr lang="zh-TW" altLang="en-US" sz="1600" b="1" dirty="0" smtClean="0">
                  <a:solidFill>
                    <a:srgbClr val="FF9900"/>
                  </a:solidFill>
                  <a:latin typeface="Times New Roman" pitchFamily="18" charset="0"/>
                  <a:ea typeface="標楷體" pitchFamily="65" charset="-120"/>
                </a:rPr>
                <a:t>。</a:t>
              </a:r>
              <a:r>
                <a:rPr lang="en-US" altLang="zh-TW" sz="1600" b="1" dirty="0" smtClean="0">
                  <a:solidFill>
                    <a:srgbClr val="FFFF00"/>
                  </a:solidFill>
                  <a:latin typeface="Times New Roman" pitchFamily="18" charset="0"/>
                  <a:ea typeface="標楷體" pitchFamily="65" charset="-120"/>
                </a:rPr>
                <a:t>(</a:t>
              </a:r>
              <a:r>
                <a:rPr lang="zh-TW" altLang="en-US" sz="1600" b="1" dirty="0" smtClean="0">
                  <a:solidFill>
                    <a:srgbClr val="FFFF00"/>
                  </a:solidFill>
                  <a:latin typeface="Times New Roman" pitchFamily="18" charset="0"/>
                  <a:ea typeface="標楷體" pitchFamily="65" charset="-120"/>
                </a:rPr>
                <a:t>但卻是應該知道的。</a:t>
              </a:r>
              <a:r>
                <a:rPr lang="en-US" altLang="zh-TW" sz="1600" b="1" dirty="0" smtClean="0">
                  <a:solidFill>
                    <a:srgbClr val="FFFF00"/>
                  </a:solidFill>
                  <a:latin typeface="Times New Roman" pitchFamily="18" charset="0"/>
                  <a:ea typeface="標楷體" pitchFamily="65" charset="-120"/>
                </a:rPr>
                <a:t>)</a:t>
              </a:r>
              <a:endParaRPr lang="en-US" altLang="zh-TW" sz="1600" b="1" dirty="0">
                <a:solidFill>
                  <a:srgbClr val="FFFF00"/>
                </a:solidFill>
                <a:latin typeface="Times New Roman" pitchFamily="18" charset="0"/>
                <a:ea typeface="標楷體" pitchFamily="65" charset="-120"/>
              </a:endParaRPr>
            </a:p>
          </p:txBody>
        </p:sp>
      </p:grpSp>
      <p:grpSp>
        <p:nvGrpSpPr>
          <p:cNvPr id="7" name="Group 30"/>
          <p:cNvGrpSpPr>
            <a:grpSpLocks/>
          </p:cNvGrpSpPr>
          <p:nvPr/>
        </p:nvGrpSpPr>
        <p:grpSpPr bwMode="auto">
          <a:xfrm>
            <a:off x="2819400" y="3733800"/>
            <a:ext cx="1463675" cy="1047750"/>
            <a:chOff x="1776" y="2304"/>
            <a:chExt cx="922" cy="660"/>
          </a:xfrm>
        </p:grpSpPr>
        <p:sp>
          <p:nvSpPr>
            <p:cNvPr id="385051" name="Text Box 31"/>
            <p:cNvSpPr txBox="1">
              <a:spLocks noChangeArrowheads="1"/>
            </p:cNvSpPr>
            <p:nvPr/>
          </p:nvSpPr>
          <p:spPr bwMode="auto">
            <a:xfrm>
              <a:off x="1776" y="2592"/>
              <a:ext cx="922" cy="372"/>
            </a:xfrm>
            <a:prstGeom prst="rect">
              <a:avLst/>
            </a:prstGeom>
            <a:solidFill>
              <a:srgbClr val="99CCFF"/>
            </a:solidFill>
            <a:ln w="9525">
              <a:solidFill>
                <a:schemeClr val="hlink"/>
              </a:solidFill>
              <a:miter lim="800000"/>
              <a:headEnd/>
              <a:tailEnd/>
            </a:ln>
          </p:spPr>
          <p:txBody>
            <a:bodyPr wrap="none">
              <a:spAutoFit/>
            </a:bodyPr>
            <a:lstStyle/>
            <a:p>
              <a:r>
                <a:rPr lang="en-US" altLang="zh-TW" sz="1600" b="1">
                  <a:solidFill>
                    <a:schemeClr val="bg2"/>
                  </a:solidFill>
                  <a:latin typeface="Times New Roman" pitchFamily="18" charset="0"/>
                  <a:ea typeface="標楷體" pitchFamily="65" charset="-120"/>
                </a:rPr>
                <a:t> </a:t>
              </a:r>
              <a:r>
                <a:rPr lang="zh-TW" altLang="en-US" sz="1600" b="1">
                  <a:solidFill>
                    <a:schemeClr val="bg2"/>
                  </a:solidFill>
                  <a:latin typeface="Times New Roman" pitchFamily="18" charset="0"/>
                  <a:ea typeface="標楷體" pitchFamily="65" charset="-120"/>
                </a:rPr>
                <a:t>藉由制度規範</a:t>
              </a:r>
            </a:p>
            <a:p>
              <a:r>
                <a:rPr lang="zh-TW" altLang="en-US" sz="1600" b="1">
                  <a:solidFill>
                    <a:schemeClr val="bg2"/>
                  </a:solidFill>
                  <a:latin typeface="Times New Roman" pitchFamily="18" charset="0"/>
                  <a:ea typeface="標楷體" pitchFamily="65" charset="-120"/>
                </a:rPr>
                <a:t> 以回復技能</a:t>
              </a:r>
            </a:p>
          </p:txBody>
        </p:sp>
        <p:sp>
          <p:nvSpPr>
            <p:cNvPr id="385052" name="AutoShape 32"/>
            <p:cNvSpPr>
              <a:spLocks noChangeArrowheads="1"/>
            </p:cNvSpPr>
            <p:nvPr/>
          </p:nvSpPr>
          <p:spPr bwMode="auto">
            <a:xfrm>
              <a:off x="2064" y="2304"/>
              <a:ext cx="144" cy="288"/>
            </a:xfrm>
            <a:prstGeom prst="upArrow">
              <a:avLst>
                <a:gd name="adj1" fmla="val 50000"/>
                <a:gd name="adj2" fmla="val 50000"/>
              </a:avLst>
            </a:prstGeom>
            <a:solidFill>
              <a:srgbClr val="99CCFF"/>
            </a:solidFill>
            <a:ln w="9525">
              <a:solidFill>
                <a:schemeClr val="hlink"/>
              </a:solidFill>
              <a:miter lim="800000"/>
              <a:headEnd/>
              <a:tailEnd/>
            </a:ln>
          </p:spPr>
          <p:txBody>
            <a:bodyPr wrap="none" anchor="ctr"/>
            <a:lstStyle/>
            <a:p>
              <a:endParaRPr lang="zh-TW" altLang="en-US"/>
            </a:p>
          </p:txBody>
        </p:sp>
      </p:grpSp>
      <p:grpSp>
        <p:nvGrpSpPr>
          <p:cNvPr id="8" name="Group 33"/>
          <p:cNvGrpSpPr>
            <a:grpSpLocks/>
          </p:cNvGrpSpPr>
          <p:nvPr/>
        </p:nvGrpSpPr>
        <p:grpSpPr bwMode="auto">
          <a:xfrm>
            <a:off x="4572000" y="3733800"/>
            <a:ext cx="1870075" cy="1047750"/>
            <a:chOff x="2880" y="2304"/>
            <a:chExt cx="1178" cy="660"/>
          </a:xfrm>
        </p:grpSpPr>
        <p:sp>
          <p:nvSpPr>
            <p:cNvPr id="385049" name="Text Box 34"/>
            <p:cNvSpPr txBox="1">
              <a:spLocks noChangeArrowheads="1"/>
            </p:cNvSpPr>
            <p:nvPr/>
          </p:nvSpPr>
          <p:spPr bwMode="auto">
            <a:xfrm>
              <a:off x="2880" y="2592"/>
              <a:ext cx="1178" cy="372"/>
            </a:xfrm>
            <a:prstGeom prst="rect">
              <a:avLst/>
            </a:prstGeom>
            <a:solidFill>
              <a:srgbClr val="0099CC"/>
            </a:solidFill>
            <a:ln w="9525">
              <a:solidFill>
                <a:schemeClr val="hlink"/>
              </a:solidFill>
              <a:miter lim="800000"/>
              <a:headEnd/>
              <a:tailEnd/>
            </a:ln>
          </p:spPr>
          <p:txBody>
            <a:bodyPr wrap="none">
              <a:spAutoFit/>
            </a:bodyPr>
            <a:lstStyle/>
            <a:p>
              <a:r>
                <a:rPr lang="en-US" altLang="zh-TW" sz="1600" b="1">
                  <a:solidFill>
                    <a:schemeClr val="bg2"/>
                  </a:solidFill>
                  <a:latin typeface="Times New Roman" pitchFamily="18" charset="0"/>
                  <a:ea typeface="標楷體" pitchFamily="65" charset="-120"/>
                </a:rPr>
                <a:t> </a:t>
              </a:r>
              <a:r>
                <a:rPr lang="zh-TW" altLang="en-US" sz="1600" b="1">
                  <a:solidFill>
                    <a:schemeClr val="bg2"/>
                  </a:solidFill>
                  <a:latin typeface="Times New Roman" pitchFamily="18" charset="0"/>
                  <a:ea typeface="標楷體" pitchFamily="65" charset="-120"/>
                </a:rPr>
                <a:t>藉由多元群組創新</a:t>
              </a:r>
            </a:p>
            <a:p>
              <a:r>
                <a:rPr lang="zh-TW" altLang="en-US" sz="1600" b="1">
                  <a:solidFill>
                    <a:schemeClr val="bg2"/>
                  </a:solidFill>
                  <a:latin typeface="Times New Roman" pitchFamily="18" charset="0"/>
                  <a:ea typeface="標楷體" pitchFamily="65" charset="-120"/>
                </a:rPr>
                <a:t> 互動以超越舊框架</a:t>
              </a:r>
            </a:p>
          </p:txBody>
        </p:sp>
        <p:sp>
          <p:nvSpPr>
            <p:cNvPr id="385050" name="AutoShape 35"/>
            <p:cNvSpPr>
              <a:spLocks noChangeArrowheads="1"/>
            </p:cNvSpPr>
            <p:nvPr/>
          </p:nvSpPr>
          <p:spPr bwMode="auto">
            <a:xfrm>
              <a:off x="3360" y="2304"/>
              <a:ext cx="144" cy="288"/>
            </a:xfrm>
            <a:prstGeom prst="upArrow">
              <a:avLst>
                <a:gd name="adj1" fmla="val 50000"/>
                <a:gd name="adj2" fmla="val 50000"/>
              </a:avLst>
            </a:prstGeom>
            <a:solidFill>
              <a:srgbClr val="0099CC"/>
            </a:solidFill>
            <a:ln w="9525">
              <a:solidFill>
                <a:schemeClr val="hlink"/>
              </a:solidFill>
              <a:miter lim="800000"/>
              <a:headEnd/>
              <a:tailEnd/>
            </a:ln>
          </p:spPr>
          <p:txBody>
            <a:bodyPr wrap="none" anchor="ctr"/>
            <a:lstStyle/>
            <a:p>
              <a:endParaRPr lang="zh-TW" altLang="en-US"/>
            </a:p>
          </p:txBody>
        </p:sp>
      </p:grpSp>
      <p:grpSp>
        <p:nvGrpSpPr>
          <p:cNvPr id="9" name="Group 36"/>
          <p:cNvGrpSpPr>
            <a:grpSpLocks/>
          </p:cNvGrpSpPr>
          <p:nvPr/>
        </p:nvGrpSpPr>
        <p:grpSpPr bwMode="auto">
          <a:xfrm>
            <a:off x="4267200" y="3048000"/>
            <a:ext cx="1997075" cy="590550"/>
            <a:chOff x="2688" y="1968"/>
            <a:chExt cx="1258" cy="372"/>
          </a:xfrm>
        </p:grpSpPr>
        <p:sp>
          <p:nvSpPr>
            <p:cNvPr id="385047" name="Text Box 37"/>
            <p:cNvSpPr txBox="1">
              <a:spLocks noChangeArrowheads="1"/>
            </p:cNvSpPr>
            <p:nvPr/>
          </p:nvSpPr>
          <p:spPr bwMode="auto">
            <a:xfrm>
              <a:off x="3024" y="1968"/>
              <a:ext cx="922" cy="372"/>
            </a:xfrm>
            <a:prstGeom prst="rect">
              <a:avLst/>
            </a:prstGeom>
            <a:solidFill>
              <a:srgbClr val="66FF33"/>
            </a:solidFill>
            <a:ln w="9525">
              <a:solidFill>
                <a:schemeClr val="hlink"/>
              </a:solidFill>
              <a:miter lim="800000"/>
              <a:headEnd/>
              <a:tailEnd/>
            </a:ln>
          </p:spPr>
          <p:txBody>
            <a:bodyPr wrap="none">
              <a:spAutoFit/>
            </a:bodyPr>
            <a:lstStyle/>
            <a:p>
              <a:r>
                <a:rPr lang="en-US" altLang="zh-TW" sz="1600" b="1">
                  <a:solidFill>
                    <a:schemeClr val="bg2"/>
                  </a:solidFill>
                  <a:latin typeface="Times New Roman" pitchFamily="18" charset="0"/>
                  <a:ea typeface="標楷體" pitchFamily="65" charset="-120"/>
                </a:rPr>
                <a:t> </a:t>
              </a:r>
              <a:r>
                <a:rPr lang="zh-TW" altLang="en-US" sz="1600" b="1">
                  <a:solidFill>
                    <a:schemeClr val="bg2"/>
                  </a:solidFill>
                  <a:latin typeface="Times New Roman" pitchFamily="18" charset="0"/>
                  <a:ea typeface="標楷體" pitchFamily="65" charset="-120"/>
                </a:rPr>
                <a:t>藉由功能團隊</a:t>
              </a:r>
            </a:p>
            <a:p>
              <a:r>
                <a:rPr lang="zh-TW" altLang="en-US" sz="1600" b="1">
                  <a:solidFill>
                    <a:schemeClr val="bg2"/>
                  </a:solidFill>
                  <a:latin typeface="Times New Roman" pitchFamily="18" charset="0"/>
                  <a:ea typeface="標楷體" pitchFamily="65" charset="-120"/>
                </a:rPr>
                <a:t> 發展執行方案</a:t>
              </a:r>
            </a:p>
          </p:txBody>
        </p:sp>
        <p:sp>
          <p:nvSpPr>
            <p:cNvPr id="385048" name="AutoShape 38"/>
            <p:cNvSpPr>
              <a:spLocks noChangeArrowheads="1"/>
            </p:cNvSpPr>
            <p:nvPr/>
          </p:nvSpPr>
          <p:spPr bwMode="auto">
            <a:xfrm>
              <a:off x="2688" y="2064"/>
              <a:ext cx="336" cy="192"/>
            </a:xfrm>
            <a:prstGeom prst="leftArrow">
              <a:avLst>
                <a:gd name="adj1" fmla="val 50000"/>
                <a:gd name="adj2" fmla="val 43750"/>
              </a:avLst>
            </a:prstGeom>
            <a:solidFill>
              <a:srgbClr val="66FF33"/>
            </a:solidFill>
            <a:ln w="9525">
              <a:solidFill>
                <a:schemeClr val="hlink"/>
              </a:solidFill>
              <a:miter lim="800000"/>
              <a:headEnd/>
              <a:tailEnd/>
            </a:ln>
          </p:spPr>
          <p:txBody>
            <a:bodyPr wrap="none" anchor="ctr"/>
            <a:lstStyle/>
            <a:p>
              <a:endParaRPr lang="zh-TW" altLang="en-US"/>
            </a:p>
          </p:txBody>
        </p:sp>
      </p:grpSp>
      <p:sp>
        <p:nvSpPr>
          <p:cNvPr id="1895463" name="Text Box 39"/>
          <p:cNvSpPr txBox="1">
            <a:spLocks noChangeArrowheads="1"/>
          </p:cNvSpPr>
          <p:nvPr/>
        </p:nvSpPr>
        <p:spPr bwMode="auto">
          <a:xfrm>
            <a:off x="2743200" y="3048000"/>
            <a:ext cx="1463675" cy="590550"/>
          </a:xfrm>
          <a:prstGeom prst="rect">
            <a:avLst/>
          </a:prstGeom>
          <a:solidFill>
            <a:srgbClr val="000099"/>
          </a:solidFill>
          <a:ln w="9525">
            <a:solidFill>
              <a:schemeClr val="hlink"/>
            </a:solidFill>
            <a:miter lim="800000"/>
            <a:headEnd/>
            <a:tailEnd/>
          </a:ln>
        </p:spPr>
        <p:txBody>
          <a:bodyPr wrap="none">
            <a:spAutoFit/>
          </a:bodyPr>
          <a:lstStyle/>
          <a:p>
            <a:r>
              <a:rPr lang="en-US" altLang="zh-TW" sz="1600" b="1">
                <a:latin typeface="Times New Roman" pitchFamily="18" charset="0"/>
                <a:ea typeface="標楷體" pitchFamily="65" charset="-120"/>
              </a:rPr>
              <a:t> </a:t>
            </a:r>
            <a:r>
              <a:rPr lang="zh-TW" altLang="en-US" sz="1600" b="1">
                <a:solidFill>
                  <a:schemeClr val="accent2"/>
                </a:solidFill>
                <a:latin typeface="Times New Roman" pitchFamily="18" charset="0"/>
                <a:ea typeface="標楷體" pitchFamily="65" charset="-120"/>
              </a:rPr>
              <a:t>藉由教育訓練</a:t>
            </a:r>
          </a:p>
          <a:p>
            <a:r>
              <a:rPr lang="zh-TW" altLang="en-US" sz="1600" b="1">
                <a:solidFill>
                  <a:schemeClr val="accent2"/>
                </a:solidFill>
                <a:latin typeface="Times New Roman" pitchFamily="18" charset="0"/>
                <a:ea typeface="標楷體" pitchFamily="65" charset="-120"/>
              </a:rPr>
              <a:t> 落實執行方案</a:t>
            </a:r>
          </a:p>
        </p:txBody>
      </p:sp>
      <p:sp>
        <p:nvSpPr>
          <p:cNvPr id="42" name="文字方塊 41"/>
          <p:cNvSpPr txBox="1"/>
          <p:nvPr/>
        </p:nvSpPr>
        <p:spPr>
          <a:xfrm>
            <a:off x="6786546" y="2857496"/>
            <a:ext cx="2143172" cy="1754326"/>
          </a:xfrm>
          <a:prstGeom prst="rect">
            <a:avLst/>
          </a:prstGeom>
          <a:solidFill>
            <a:srgbClr val="FF0000"/>
          </a:solidFill>
        </p:spPr>
        <p:txBody>
          <a:bodyPr wrap="square" rtlCol="0">
            <a:spAutoFit/>
          </a:bodyPr>
          <a:lstStyle/>
          <a:p>
            <a:r>
              <a:rPr lang="en-US" sz="1200" b="1" dirty="0" smtClean="0"/>
              <a:t>"I know that I know nothing"</a:t>
            </a:r>
            <a:r>
              <a:rPr lang="en-US" sz="1200" dirty="0" smtClean="0"/>
              <a:t> is a well-known saying which is attributed to the </a:t>
            </a:r>
            <a:r>
              <a:rPr lang="en-US" sz="1200" dirty="0" smtClean="0">
                <a:hlinkClick r:id="rId2" action="ppaction://hlinkfile" tooltip="Ancient Greek"/>
              </a:rPr>
              <a:t>Greek</a:t>
            </a:r>
            <a:r>
              <a:rPr lang="en-US" sz="1200" dirty="0" smtClean="0"/>
              <a:t> </a:t>
            </a:r>
            <a:r>
              <a:rPr lang="en-US" sz="1200" dirty="0" smtClean="0">
                <a:hlinkClick r:id="rId3" action="ppaction://hlinkfile" tooltip="Philosopher"/>
              </a:rPr>
              <a:t>philosopher</a:t>
            </a:r>
            <a:r>
              <a:rPr lang="en-US" sz="1200" dirty="0" smtClean="0"/>
              <a:t> </a:t>
            </a:r>
            <a:r>
              <a:rPr lang="en-US" sz="1200" dirty="0" smtClean="0">
                <a:hlinkClick r:id="rId4" action="ppaction://hlinkfile" tooltip="Socrates"/>
              </a:rPr>
              <a:t>Socrates</a:t>
            </a:r>
            <a:r>
              <a:rPr lang="en-US" sz="1200" dirty="0" smtClean="0"/>
              <a:t>. The preferred saying, as recorded in much literature, is "The only real wisdom is knowing you know nothing"</a:t>
            </a:r>
            <a:endParaRPr lang="zh-TW" alt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895437"/>
                                        </p:tgtEl>
                                        <p:attrNameLst>
                                          <p:attrName>style.visibility</p:attrName>
                                        </p:attrNameLst>
                                      </p:cBhvr>
                                      <p:to>
                                        <p:strVal val="visible"/>
                                      </p:to>
                                    </p:set>
                                    <p:anim calcmode="lin" valueType="num">
                                      <p:cBhvr additive="base">
                                        <p:cTn id="23" dur="500" fill="hold"/>
                                        <p:tgtEl>
                                          <p:spTgt spid="1895437"/>
                                        </p:tgtEl>
                                        <p:attrNameLst>
                                          <p:attrName>ppt_x</p:attrName>
                                        </p:attrNameLst>
                                      </p:cBhvr>
                                      <p:tavLst>
                                        <p:tav tm="0">
                                          <p:val>
                                            <p:strVal val="0-#ppt_w/2"/>
                                          </p:val>
                                        </p:tav>
                                        <p:tav tm="100000">
                                          <p:val>
                                            <p:strVal val="#ppt_x"/>
                                          </p:val>
                                        </p:tav>
                                      </p:tavLst>
                                    </p:anim>
                                    <p:anim calcmode="lin" valueType="num">
                                      <p:cBhvr additive="base">
                                        <p:cTn id="24" dur="500" fill="hold"/>
                                        <p:tgtEl>
                                          <p:spTgt spid="1895437"/>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1895438"/>
                                        </p:tgtEl>
                                        <p:attrNameLst>
                                          <p:attrName>style.visibility</p:attrName>
                                        </p:attrNameLst>
                                      </p:cBhvr>
                                      <p:to>
                                        <p:strVal val="visible"/>
                                      </p:to>
                                    </p:set>
                                    <p:anim calcmode="lin" valueType="num">
                                      <p:cBhvr additive="base">
                                        <p:cTn id="29" dur="500" fill="hold"/>
                                        <p:tgtEl>
                                          <p:spTgt spid="1895438"/>
                                        </p:tgtEl>
                                        <p:attrNameLst>
                                          <p:attrName>ppt_x</p:attrName>
                                        </p:attrNameLst>
                                      </p:cBhvr>
                                      <p:tavLst>
                                        <p:tav tm="0">
                                          <p:val>
                                            <p:strVal val="1+#ppt_w/2"/>
                                          </p:val>
                                        </p:tav>
                                        <p:tav tm="100000">
                                          <p:val>
                                            <p:strVal val="#ppt_x"/>
                                          </p:val>
                                        </p:tav>
                                      </p:tavLst>
                                    </p:anim>
                                    <p:anim calcmode="lin" valueType="num">
                                      <p:cBhvr additive="base">
                                        <p:cTn id="30" dur="500" fill="hold"/>
                                        <p:tgtEl>
                                          <p:spTgt spid="1895438"/>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895440"/>
                                        </p:tgtEl>
                                        <p:attrNameLst>
                                          <p:attrName>style.visibility</p:attrName>
                                        </p:attrNameLst>
                                      </p:cBhvr>
                                      <p:to>
                                        <p:strVal val="visible"/>
                                      </p:to>
                                    </p:set>
                                    <p:anim calcmode="lin" valueType="num">
                                      <p:cBhvr additive="base">
                                        <p:cTn id="35" dur="500" fill="hold"/>
                                        <p:tgtEl>
                                          <p:spTgt spid="1895440"/>
                                        </p:tgtEl>
                                        <p:attrNameLst>
                                          <p:attrName>ppt_x</p:attrName>
                                        </p:attrNameLst>
                                      </p:cBhvr>
                                      <p:tavLst>
                                        <p:tav tm="0">
                                          <p:val>
                                            <p:strVal val="0-#ppt_w/2"/>
                                          </p:val>
                                        </p:tav>
                                        <p:tav tm="100000">
                                          <p:val>
                                            <p:strVal val="#ppt_x"/>
                                          </p:val>
                                        </p:tav>
                                      </p:tavLst>
                                    </p:anim>
                                    <p:anim calcmode="lin" valueType="num">
                                      <p:cBhvr additive="base">
                                        <p:cTn id="36" dur="500" fill="hold"/>
                                        <p:tgtEl>
                                          <p:spTgt spid="1895440"/>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1895439"/>
                                        </p:tgtEl>
                                        <p:attrNameLst>
                                          <p:attrName>style.visibility</p:attrName>
                                        </p:attrNameLst>
                                      </p:cBhvr>
                                      <p:to>
                                        <p:strVal val="visible"/>
                                      </p:to>
                                    </p:set>
                                    <p:anim calcmode="lin" valueType="num">
                                      <p:cBhvr additive="base">
                                        <p:cTn id="41" dur="500" fill="hold"/>
                                        <p:tgtEl>
                                          <p:spTgt spid="1895439"/>
                                        </p:tgtEl>
                                        <p:attrNameLst>
                                          <p:attrName>ppt_x</p:attrName>
                                        </p:attrNameLst>
                                      </p:cBhvr>
                                      <p:tavLst>
                                        <p:tav tm="0">
                                          <p:val>
                                            <p:strVal val="1+#ppt_w/2"/>
                                          </p:val>
                                        </p:tav>
                                        <p:tav tm="100000">
                                          <p:val>
                                            <p:strVal val="#ppt_x"/>
                                          </p:val>
                                        </p:tav>
                                      </p:tavLst>
                                    </p:anim>
                                    <p:anim calcmode="lin" valueType="num">
                                      <p:cBhvr additive="base">
                                        <p:cTn id="42" dur="500" fill="hold"/>
                                        <p:tgtEl>
                                          <p:spTgt spid="1895439"/>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2" presetClass="entr" presetSubtype="4" fill="hold"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slide(fromBottom)">
                                      <p:cBhvr>
                                        <p:cTn id="47" dur="500"/>
                                        <p:tgtEl>
                                          <p:spTgt spid="7"/>
                                        </p:tgtEl>
                                      </p:cBhvr>
                                    </p:animEffect>
                                  </p:childTnLst>
                                </p:cTn>
                              </p:par>
                            </p:childTnLst>
                          </p:cTn>
                        </p:par>
                        <p:par>
                          <p:cTn id="48" fill="hold">
                            <p:stCondLst>
                              <p:cond delay="500"/>
                            </p:stCondLst>
                            <p:childTnLst>
                              <p:par>
                                <p:cTn id="49" presetID="32" presetClass="emph" presetSubtype="0" fill="hold" nodeType="afterEffect">
                                  <p:stCondLst>
                                    <p:cond delay="0"/>
                                  </p:stCondLst>
                                  <p:childTnLst>
                                    <p:animClr clrSpc="rgb" dir="cw">
                                      <p:cBhvr override="childStyle">
                                        <p:cTn id="50" dur="100" fill="hold"/>
                                        <p:tgtEl>
                                          <p:spTgt spid="7"/>
                                        </p:tgtEl>
                                        <p:attrNameLst>
                                          <p:attrName>style.color</p:attrName>
                                        </p:attrNameLst>
                                      </p:cBhvr>
                                      <p:to>
                                        <a:schemeClr val="accent2"/>
                                      </p:to>
                                    </p:animClr>
                                    <p:animClr clrSpc="rgb" dir="cw">
                                      <p:cBhvr>
                                        <p:cTn id="51" dur="100" fill="hold"/>
                                        <p:tgtEl>
                                          <p:spTgt spid="7"/>
                                        </p:tgtEl>
                                        <p:attrNameLst>
                                          <p:attrName>fillcolor</p:attrName>
                                        </p:attrNameLst>
                                      </p:cBhvr>
                                      <p:to>
                                        <a:schemeClr val="accent2"/>
                                      </p:to>
                                    </p:animClr>
                                    <p:set>
                                      <p:cBhvr>
                                        <p:cTn id="52" dur="100" fill="hold"/>
                                        <p:tgtEl>
                                          <p:spTgt spid="7"/>
                                        </p:tgtEl>
                                        <p:attrNameLst>
                                          <p:attrName>fill.type</p:attrName>
                                        </p:attrNameLst>
                                      </p:cBhvr>
                                      <p:to>
                                        <p:strVal val="solid"/>
                                      </p:to>
                                    </p:set>
                                    <p:set>
                                      <p:cBhvr>
                                        <p:cTn id="53" dur="100" fill="hold"/>
                                        <p:tgtEl>
                                          <p:spTgt spid="7"/>
                                        </p:tgtEl>
                                        <p:attrNameLst>
                                          <p:attrName>fill.on</p:attrName>
                                        </p:attrNameLst>
                                      </p:cBhvr>
                                      <p:to>
                                        <p:strVal val="true"/>
                                      </p:to>
                                    </p:set>
                                    <p:animRot by="120000">
                                      <p:cBhvr>
                                        <p:cTn id="54" dur="100" fill="hold">
                                          <p:stCondLst>
                                            <p:cond delay="0"/>
                                          </p:stCondLst>
                                        </p:cTn>
                                        <p:tgtEl>
                                          <p:spTgt spid="7"/>
                                        </p:tgtEl>
                                        <p:attrNameLst>
                                          <p:attrName>r</p:attrName>
                                        </p:attrNameLst>
                                      </p:cBhvr>
                                    </p:animRot>
                                    <p:animRot by="-240000">
                                      <p:cBhvr>
                                        <p:cTn id="55" dur="200" fill="hold">
                                          <p:stCondLst>
                                            <p:cond delay="200"/>
                                          </p:stCondLst>
                                        </p:cTn>
                                        <p:tgtEl>
                                          <p:spTgt spid="7"/>
                                        </p:tgtEl>
                                        <p:attrNameLst>
                                          <p:attrName>r</p:attrName>
                                        </p:attrNameLst>
                                      </p:cBhvr>
                                    </p:animRot>
                                    <p:animRot by="240000">
                                      <p:cBhvr>
                                        <p:cTn id="56" dur="200" fill="hold">
                                          <p:stCondLst>
                                            <p:cond delay="400"/>
                                          </p:stCondLst>
                                        </p:cTn>
                                        <p:tgtEl>
                                          <p:spTgt spid="7"/>
                                        </p:tgtEl>
                                        <p:attrNameLst>
                                          <p:attrName>r</p:attrName>
                                        </p:attrNameLst>
                                      </p:cBhvr>
                                    </p:animRot>
                                    <p:animRot by="-240000">
                                      <p:cBhvr>
                                        <p:cTn id="57" dur="200" fill="hold">
                                          <p:stCondLst>
                                            <p:cond delay="600"/>
                                          </p:stCondLst>
                                        </p:cTn>
                                        <p:tgtEl>
                                          <p:spTgt spid="7"/>
                                        </p:tgtEl>
                                        <p:attrNameLst>
                                          <p:attrName>r</p:attrName>
                                        </p:attrNameLst>
                                      </p:cBhvr>
                                    </p:animRot>
                                    <p:animRot by="120000">
                                      <p:cBhvr>
                                        <p:cTn id="58" dur="200" fill="hold">
                                          <p:stCondLst>
                                            <p:cond delay="800"/>
                                          </p:stCondLst>
                                        </p:cTn>
                                        <p:tgtEl>
                                          <p:spTgt spid="7"/>
                                        </p:tgtEl>
                                        <p:attrNameLst>
                                          <p:attrName>r</p:attrName>
                                        </p:attrNameLst>
                                      </p:cBhvr>
                                    </p:animRot>
                                  </p:childTnLst>
                                </p:cTn>
                              </p:par>
                            </p:childTnLst>
                          </p:cTn>
                        </p:par>
                      </p:childTnLst>
                    </p:cTn>
                  </p:par>
                  <p:par>
                    <p:cTn id="59" fill="hold">
                      <p:stCondLst>
                        <p:cond delay="indefinite"/>
                      </p:stCondLst>
                      <p:childTnLst>
                        <p:par>
                          <p:cTn id="60" fill="hold">
                            <p:stCondLst>
                              <p:cond delay="0"/>
                            </p:stCondLst>
                            <p:childTnLst>
                              <p:par>
                                <p:cTn id="61" presetID="12" presetClass="entr" presetSubtype="4" fill="hold" nodeType="clickEffect">
                                  <p:stCondLst>
                                    <p:cond delay="0"/>
                                  </p:stCondLst>
                                  <p:childTnLst>
                                    <p:set>
                                      <p:cBhvr>
                                        <p:cTn id="62" dur="1" fill="hold">
                                          <p:stCondLst>
                                            <p:cond delay="0"/>
                                          </p:stCondLst>
                                        </p:cTn>
                                        <p:tgtEl>
                                          <p:spTgt spid="8"/>
                                        </p:tgtEl>
                                        <p:attrNameLst>
                                          <p:attrName>style.visibility</p:attrName>
                                        </p:attrNameLst>
                                      </p:cBhvr>
                                      <p:to>
                                        <p:strVal val="visible"/>
                                      </p:to>
                                    </p:set>
                                    <p:animEffect transition="in" filter="slide(fromBottom)">
                                      <p:cBhvr>
                                        <p:cTn id="63" dur="500"/>
                                        <p:tgtEl>
                                          <p:spTgt spid="8"/>
                                        </p:tgtEl>
                                      </p:cBhvr>
                                    </p:animEffect>
                                  </p:childTnLst>
                                </p:cTn>
                              </p:par>
                            </p:childTnLst>
                          </p:cTn>
                        </p:par>
                        <p:par>
                          <p:cTn id="64" fill="hold">
                            <p:stCondLst>
                              <p:cond delay="500"/>
                            </p:stCondLst>
                            <p:childTnLst>
                              <p:par>
                                <p:cTn id="65" presetID="32" presetClass="emph" presetSubtype="0" fill="hold" nodeType="afterEffect">
                                  <p:stCondLst>
                                    <p:cond delay="0"/>
                                  </p:stCondLst>
                                  <p:childTnLst>
                                    <p:animClr clrSpc="rgb" dir="cw">
                                      <p:cBhvr override="childStyle">
                                        <p:cTn id="66" dur="100" fill="hold"/>
                                        <p:tgtEl>
                                          <p:spTgt spid="8"/>
                                        </p:tgtEl>
                                        <p:attrNameLst>
                                          <p:attrName>style.color</p:attrName>
                                        </p:attrNameLst>
                                      </p:cBhvr>
                                      <p:to>
                                        <a:schemeClr val="accent2"/>
                                      </p:to>
                                    </p:animClr>
                                    <p:animClr clrSpc="rgb" dir="cw">
                                      <p:cBhvr>
                                        <p:cTn id="67" dur="100" fill="hold"/>
                                        <p:tgtEl>
                                          <p:spTgt spid="8"/>
                                        </p:tgtEl>
                                        <p:attrNameLst>
                                          <p:attrName>fillcolor</p:attrName>
                                        </p:attrNameLst>
                                      </p:cBhvr>
                                      <p:to>
                                        <a:schemeClr val="accent2"/>
                                      </p:to>
                                    </p:animClr>
                                    <p:set>
                                      <p:cBhvr>
                                        <p:cTn id="68" dur="100" fill="hold"/>
                                        <p:tgtEl>
                                          <p:spTgt spid="8"/>
                                        </p:tgtEl>
                                        <p:attrNameLst>
                                          <p:attrName>fill.type</p:attrName>
                                        </p:attrNameLst>
                                      </p:cBhvr>
                                      <p:to>
                                        <p:strVal val="solid"/>
                                      </p:to>
                                    </p:set>
                                    <p:set>
                                      <p:cBhvr>
                                        <p:cTn id="69" dur="100" fill="hold"/>
                                        <p:tgtEl>
                                          <p:spTgt spid="8"/>
                                        </p:tgtEl>
                                        <p:attrNameLst>
                                          <p:attrName>fill.on</p:attrName>
                                        </p:attrNameLst>
                                      </p:cBhvr>
                                      <p:to>
                                        <p:strVal val="true"/>
                                      </p:to>
                                    </p:set>
                                    <p:animRot by="120000">
                                      <p:cBhvr>
                                        <p:cTn id="70" dur="100" fill="hold">
                                          <p:stCondLst>
                                            <p:cond delay="0"/>
                                          </p:stCondLst>
                                        </p:cTn>
                                        <p:tgtEl>
                                          <p:spTgt spid="8"/>
                                        </p:tgtEl>
                                        <p:attrNameLst>
                                          <p:attrName>r</p:attrName>
                                        </p:attrNameLst>
                                      </p:cBhvr>
                                    </p:animRot>
                                    <p:animRot by="-240000">
                                      <p:cBhvr>
                                        <p:cTn id="71" dur="200" fill="hold">
                                          <p:stCondLst>
                                            <p:cond delay="200"/>
                                          </p:stCondLst>
                                        </p:cTn>
                                        <p:tgtEl>
                                          <p:spTgt spid="8"/>
                                        </p:tgtEl>
                                        <p:attrNameLst>
                                          <p:attrName>r</p:attrName>
                                        </p:attrNameLst>
                                      </p:cBhvr>
                                    </p:animRot>
                                    <p:animRot by="240000">
                                      <p:cBhvr>
                                        <p:cTn id="72" dur="200" fill="hold">
                                          <p:stCondLst>
                                            <p:cond delay="400"/>
                                          </p:stCondLst>
                                        </p:cTn>
                                        <p:tgtEl>
                                          <p:spTgt spid="8"/>
                                        </p:tgtEl>
                                        <p:attrNameLst>
                                          <p:attrName>r</p:attrName>
                                        </p:attrNameLst>
                                      </p:cBhvr>
                                    </p:animRot>
                                    <p:animRot by="-240000">
                                      <p:cBhvr>
                                        <p:cTn id="73" dur="200" fill="hold">
                                          <p:stCondLst>
                                            <p:cond delay="600"/>
                                          </p:stCondLst>
                                        </p:cTn>
                                        <p:tgtEl>
                                          <p:spTgt spid="8"/>
                                        </p:tgtEl>
                                        <p:attrNameLst>
                                          <p:attrName>r</p:attrName>
                                        </p:attrNameLst>
                                      </p:cBhvr>
                                    </p:animRot>
                                    <p:animRot by="120000">
                                      <p:cBhvr>
                                        <p:cTn id="74" dur="200" fill="hold">
                                          <p:stCondLst>
                                            <p:cond delay="800"/>
                                          </p:stCondLst>
                                        </p:cTn>
                                        <p:tgtEl>
                                          <p:spTgt spid="8"/>
                                        </p:tgtEl>
                                        <p:attrNameLst>
                                          <p:attrName>r</p:attrName>
                                        </p:attrNameLst>
                                      </p:cBhvr>
                                    </p:animRot>
                                  </p:childTnLst>
                                </p:cTn>
                              </p:par>
                            </p:childTnLst>
                          </p:cTn>
                        </p:par>
                      </p:childTnLst>
                    </p:cTn>
                  </p:par>
                  <p:par>
                    <p:cTn id="75" fill="hold">
                      <p:stCondLst>
                        <p:cond delay="indefinite"/>
                      </p:stCondLst>
                      <p:childTnLst>
                        <p:par>
                          <p:cTn id="76" fill="hold">
                            <p:stCondLst>
                              <p:cond delay="0"/>
                            </p:stCondLst>
                            <p:childTnLst>
                              <p:par>
                                <p:cTn id="77" presetID="12" presetClass="entr" presetSubtype="2" fill="hold" nodeType="clickEffect">
                                  <p:stCondLst>
                                    <p:cond delay="0"/>
                                  </p:stCondLst>
                                  <p:childTnLst>
                                    <p:set>
                                      <p:cBhvr>
                                        <p:cTn id="78" dur="1" fill="hold">
                                          <p:stCondLst>
                                            <p:cond delay="0"/>
                                          </p:stCondLst>
                                        </p:cTn>
                                        <p:tgtEl>
                                          <p:spTgt spid="9"/>
                                        </p:tgtEl>
                                        <p:attrNameLst>
                                          <p:attrName>style.visibility</p:attrName>
                                        </p:attrNameLst>
                                      </p:cBhvr>
                                      <p:to>
                                        <p:strVal val="visible"/>
                                      </p:to>
                                    </p:set>
                                    <p:animEffect transition="in" filter="slide(fromRight)">
                                      <p:cBhvr>
                                        <p:cTn id="79" dur="500"/>
                                        <p:tgtEl>
                                          <p:spTgt spid="9"/>
                                        </p:tgtEl>
                                      </p:cBhvr>
                                    </p:animEffect>
                                  </p:childTnLst>
                                </p:cTn>
                              </p:par>
                            </p:childTnLst>
                          </p:cTn>
                        </p:par>
                        <p:par>
                          <p:cTn id="80" fill="hold">
                            <p:stCondLst>
                              <p:cond delay="500"/>
                            </p:stCondLst>
                            <p:childTnLst>
                              <p:par>
                                <p:cTn id="81" presetID="32" presetClass="emph" presetSubtype="0" fill="hold" nodeType="afterEffect">
                                  <p:stCondLst>
                                    <p:cond delay="0"/>
                                  </p:stCondLst>
                                  <p:childTnLst>
                                    <p:animClr clrSpc="rgb" dir="cw">
                                      <p:cBhvr override="childStyle">
                                        <p:cTn id="82" dur="100" fill="hold"/>
                                        <p:tgtEl>
                                          <p:spTgt spid="9"/>
                                        </p:tgtEl>
                                        <p:attrNameLst>
                                          <p:attrName>style.color</p:attrName>
                                        </p:attrNameLst>
                                      </p:cBhvr>
                                      <p:to>
                                        <a:schemeClr val="accent2"/>
                                      </p:to>
                                    </p:animClr>
                                    <p:animClr clrSpc="rgb" dir="cw">
                                      <p:cBhvr>
                                        <p:cTn id="83" dur="100" fill="hold"/>
                                        <p:tgtEl>
                                          <p:spTgt spid="9"/>
                                        </p:tgtEl>
                                        <p:attrNameLst>
                                          <p:attrName>fillcolor</p:attrName>
                                        </p:attrNameLst>
                                      </p:cBhvr>
                                      <p:to>
                                        <a:schemeClr val="accent2"/>
                                      </p:to>
                                    </p:animClr>
                                    <p:set>
                                      <p:cBhvr>
                                        <p:cTn id="84" dur="100" fill="hold"/>
                                        <p:tgtEl>
                                          <p:spTgt spid="9"/>
                                        </p:tgtEl>
                                        <p:attrNameLst>
                                          <p:attrName>fill.type</p:attrName>
                                        </p:attrNameLst>
                                      </p:cBhvr>
                                      <p:to>
                                        <p:strVal val="solid"/>
                                      </p:to>
                                    </p:set>
                                    <p:set>
                                      <p:cBhvr>
                                        <p:cTn id="85" dur="100" fill="hold"/>
                                        <p:tgtEl>
                                          <p:spTgt spid="9"/>
                                        </p:tgtEl>
                                        <p:attrNameLst>
                                          <p:attrName>fill.on</p:attrName>
                                        </p:attrNameLst>
                                      </p:cBhvr>
                                      <p:to>
                                        <p:strVal val="true"/>
                                      </p:to>
                                    </p:set>
                                    <p:animRot by="120000">
                                      <p:cBhvr>
                                        <p:cTn id="86" dur="100" fill="hold">
                                          <p:stCondLst>
                                            <p:cond delay="0"/>
                                          </p:stCondLst>
                                        </p:cTn>
                                        <p:tgtEl>
                                          <p:spTgt spid="9"/>
                                        </p:tgtEl>
                                        <p:attrNameLst>
                                          <p:attrName>r</p:attrName>
                                        </p:attrNameLst>
                                      </p:cBhvr>
                                    </p:animRot>
                                    <p:animRot by="-240000">
                                      <p:cBhvr>
                                        <p:cTn id="87" dur="200" fill="hold">
                                          <p:stCondLst>
                                            <p:cond delay="200"/>
                                          </p:stCondLst>
                                        </p:cTn>
                                        <p:tgtEl>
                                          <p:spTgt spid="9"/>
                                        </p:tgtEl>
                                        <p:attrNameLst>
                                          <p:attrName>r</p:attrName>
                                        </p:attrNameLst>
                                      </p:cBhvr>
                                    </p:animRot>
                                    <p:animRot by="240000">
                                      <p:cBhvr>
                                        <p:cTn id="88" dur="200" fill="hold">
                                          <p:stCondLst>
                                            <p:cond delay="400"/>
                                          </p:stCondLst>
                                        </p:cTn>
                                        <p:tgtEl>
                                          <p:spTgt spid="9"/>
                                        </p:tgtEl>
                                        <p:attrNameLst>
                                          <p:attrName>r</p:attrName>
                                        </p:attrNameLst>
                                      </p:cBhvr>
                                    </p:animRot>
                                    <p:animRot by="-240000">
                                      <p:cBhvr>
                                        <p:cTn id="89" dur="200" fill="hold">
                                          <p:stCondLst>
                                            <p:cond delay="600"/>
                                          </p:stCondLst>
                                        </p:cTn>
                                        <p:tgtEl>
                                          <p:spTgt spid="9"/>
                                        </p:tgtEl>
                                        <p:attrNameLst>
                                          <p:attrName>r</p:attrName>
                                        </p:attrNameLst>
                                      </p:cBhvr>
                                    </p:animRot>
                                    <p:animRot by="120000">
                                      <p:cBhvr>
                                        <p:cTn id="90" dur="200" fill="hold">
                                          <p:stCondLst>
                                            <p:cond delay="800"/>
                                          </p:stCondLst>
                                        </p:cTn>
                                        <p:tgtEl>
                                          <p:spTgt spid="9"/>
                                        </p:tgtEl>
                                        <p:attrNameLst>
                                          <p:attrName>r</p:attrName>
                                        </p:attrNameLst>
                                      </p:cBhvr>
                                    </p:animRot>
                                  </p:childTnLst>
                                </p:cTn>
                              </p:par>
                            </p:childTnLst>
                          </p:cTn>
                        </p:par>
                      </p:childTnLst>
                    </p:cTn>
                  </p:par>
                  <p:par>
                    <p:cTn id="91" fill="hold">
                      <p:stCondLst>
                        <p:cond delay="indefinite"/>
                      </p:stCondLst>
                      <p:childTnLst>
                        <p:par>
                          <p:cTn id="92" fill="hold">
                            <p:stCondLst>
                              <p:cond delay="0"/>
                            </p:stCondLst>
                            <p:childTnLst>
                              <p:par>
                                <p:cTn id="93" presetID="2" presetClass="entr" presetSubtype="8" fill="hold" grpId="0" nodeType="clickEffect">
                                  <p:stCondLst>
                                    <p:cond delay="0"/>
                                  </p:stCondLst>
                                  <p:childTnLst>
                                    <p:set>
                                      <p:cBhvr>
                                        <p:cTn id="94" dur="1" fill="hold">
                                          <p:stCondLst>
                                            <p:cond delay="0"/>
                                          </p:stCondLst>
                                        </p:cTn>
                                        <p:tgtEl>
                                          <p:spTgt spid="1895463"/>
                                        </p:tgtEl>
                                        <p:attrNameLst>
                                          <p:attrName>style.visibility</p:attrName>
                                        </p:attrNameLst>
                                      </p:cBhvr>
                                      <p:to>
                                        <p:strVal val="visible"/>
                                      </p:to>
                                    </p:set>
                                    <p:anim calcmode="lin" valueType="num">
                                      <p:cBhvr additive="base">
                                        <p:cTn id="95" dur="500" fill="hold"/>
                                        <p:tgtEl>
                                          <p:spTgt spid="1895463"/>
                                        </p:tgtEl>
                                        <p:attrNameLst>
                                          <p:attrName>ppt_x</p:attrName>
                                        </p:attrNameLst>
                                      </p:cBhvr>
                                      <p:tavLst>
                                        <p:tav tm="0">
                                          <p:val>
                                            <p:strVal val="0-#ppt_w/2"/>
                                          </p:val>
                                        </p:tav>
                                        <p:tav tm="100000">
                                          <p:val>
                                            <p:strVal val="#ppt_x"/>
                                          </p:val>
                                        </p:tav>
                                      </p:tavLst>
                                    </p:anim>
                                    <p:anim calcmode="lin" valueType="num">
                                      <p:cBhvr additive="base">
                                        <p:cTn id="96" dur="500" fill="hold"/>
                                        <p:tgtEl>
                                          <p:spTgt spid="189546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5437" grpId="0" autoUpdateAnimBg="0"/>
      <p:bldP spid="1895438" grpId="0" autoUpdateAnimBg="0"/>
      <p:bldP spid="1895439" grpId="0" autoUpdateAnimBg="0"/>
      <p:bldP spid="1895440" grpId="0" autoUpdateAnimBg="0"/>
      <p:bldP spid="1895463"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16632"/>
            <a:ext cx="8229600" cy="1143000"/>
          </a:xfrm>
        </p:spPr>
        <p:txBody>
          <a:bodyPr/>
          <a:lstStyle/>
          <a:p>
            <a:r>
              <a:rPr lang="en-US" altLang="zh-TW" dirty="0"/>
              <a:t>A</a:t>
            </a:r>
            <a:r>
              <a:rPr lang="zh-TW" altLang="en-US" dirty="0"/>
              <a:t>型</a:t>
            </a:r>
            <a:r>
              <a:rPr lang="en-US" altLang="zh-TW" dirty="0"/>
              <a:t>(</a:t>
            </a:r>
            <a:r>
              <a:rPr lang="zh-TW" altLang="en-US" dirty="0"/>
              <a:t>策略型</a:t>
            </a:r>
            <a:r>
              <a:rPr lang="en-US" altLang="zh-TW" dirty="0"/>
              <a:t>)</a:t>
            </a:r>
            <a:r>
              <a:rPr lang="zh-TW" altLang="en-US" dirty="0"/>
              <a:t>與</a:t>
            </a:r>
            <a:r>
              <a:rPr lang="en-US" altLang="zh-TW" dirty="0"/>
              <a:t>B</a:t>
            </a:r>
            <a:r>
              <a:rPr lang="zh-TW" altLang="en-US" dirty="0"/>
              <a:t>型</a:t>
            </a:r>
            <a:r>
              <a:rPr lang="en-US" altLang="zh-TW" dirty="0"/>
              <a:t>(</a:t>
            </a:r>
            <a:r>
              <a:rPr lang="zh-TW" altLang="en-US" dirty="0"/>
              <a:t>操作型</a:t>
            </a:r>
            <a:r>
              <a:rPr lang="en-US" altLang="zh-TW" dirty="0"/>
              <a:t>)</a:t>
            </a:r>
            <a:r>
              <a:rPr lang="zh-TW" altLang="en-US" dirty="0"/>
              <a:t>知識管理</a:t>
            </a:r>
          </a:p>
        </p:txBody>
      </p:sp>
      <p:sp>
        <p:nvSpPr>
          <p:cNvPr id="3" name="投影片編號版面配置區 2"/>
          <p:cNvSpPr>
            <a:spLocks noGrp="1"/>
          </p:cNvSpPr>
          <p:nvPr>
            <p:ph type="sldNum" sz="quarter" idx="12"/>
          </p:nvPr>
        </p:nvSpPr>
        <p:spPr/>
        <p:txBody>
          <a:bodyPr/>
          <a:lstStyle/>
          <a:p>
            <a:pPr>
              <a:defRPr/>
            </a:pPr>
            <a:fld id="{F6749BD2-5C4C-40A0-815C-E6EC52467F01}" type="slidenum">
              <a:rPr lang="en-US" altLang="zh-TW" smtClean="0"/>
              <a:pPr>
                <a:defRPr/>
              </a:pPr>
              <a:t>2</a:t>
            </a:fld>
            <a:endParaRPr lang="en-US" altLang="zh-TW"/>
          </a:p>
        </p:txBody>
      </p:sp>
      <p:sp>
        <p:nvSpPr>
          <p:cNvPr id="4" name="矩形 3"/>
          <p:cNvSpPr/>
          <p:nvPr/>
        </p:nvSpPr>
        <p:spPr>
          <a:xfrm>
            <a:off x="827584" y="1700808"/>
            <a:ext cx="7488832" cy="3539430"/>
          </a:xfrm>
          <a:prstGeom prst="rect">
            <a:avLst/>
          </a:prstGeom>
          <a:solidFill>
            <a:srgbClr val="FFFF00"/>
          </a:solidFill>
        </p:spPr>
        <p:txBody>
          <a:bodyPr wrap="square">
            <a:spAutoFit/>
          </a:bodyPr>
          <a:lstStyle/>
          <a:p>
            <a:pPr marL="285750" indent="-285750">
              <a:buFont typeface="Arial" charset="0"/>
              <a:buChar char="•"/>
            </a:pPr>
            <a:r>
              <a:rPr lang="en-US" altLang="zh-TW" sz="2800" dirty="0" smtClean="0">
                <a:solidFill>
                  <a:schemeClr val="bg2"/>
                </a:solidFill>
              </a:rPr>
              <a:t>We </a:t>
            </a:r>
            <a:r>
              <a:rPr lang="en-US" altLang="zh-TW" sz="2800" dirty="0">
                <a:solidFill>
                  <a:schemeClr val="bg2"/>
                </a:solidFill>
              </a:rPr>
              <a:t>know what we know (good, because we are aware and confident</a:t>
            </a:r>
            <a:r>
              <a:rPr lang="en-US" altLang="zh-TW" sz="2800" dirty="0" smtClean="0">
                <a:solidFill>
                  <a:schemeClr val="bg2"/>
                </a:solidFill>
              </a:rPr>
              <a:t>).</a:t>
            </a:r>
          </a:p>
          <a:p>
            <a:pPr marL="285750" indent="-285750">
              <a:buFont typeface="Arial" charset="0"/>
              <a:buChar char="•"/>
            </a:pPr>
            <a:r>
              <a:rPr lang="en-US" altLang="zh-TW" sz="2800" dirty="0" smtClean="0">
                <a:solidFill>
                  <a:schemeClr val="bg2"/>
                </a:solidFill>
              </a:rPr>
              <a:t>We </a:t>
            </a:r>
            <a:r>
              <a:rPr lang="en-US" altLang="zh-TW" sz="2800" dirty="0">
                <a:solidFill>
                  <a:schemeClr val="bg2"/>
                </a:solidFill>
              </a:rPr>
              <a:t>don't know that we know (bad, because we lack awareness and confidence). </a:t>
            </a:r>
            <a:endParaRPr lang="en-US" altLang="zh-TW" sz="2800" dirty="0" smtClean="0">
              <a:solidFill>
                <a:schemeClr val="bg2"/>
              </a:solidFill>
            </a:endParaRPr>
          </a:p>
          <a:p>
            <a:pPr marL="285750" indent="-285750">
              <a:buFont typeface="Arial" charset="0"/>
              <a:buChar char="•"/>
            </a:pPr>
            <a:r>
              <a:rPr lang="en-US" altLang="zh-TW" sz="2800" dirty="0" smtClean="0">
                <a:solidFill>
                  <a:schemeClr val="bg2"/>
                </a:solidFill>
              </a:rPr>
              <a:t>We </a:t>
            </a:r>
            <a:r>
              <a:rPr lang="en-US" altLang="zh-TW" sz="2800" dirty="0">
                <a:solidFill>
                  <a:schemeClr val="bg2"/>
                </a:solidFill>
              </a:rPr>
              <a:t>know what we don't know (good, because we are humble and motivated). </a:t>
            </a:r>
            <a:endParaRPr lang="en-US" altLang="zh-TW" sz="2800" dirty="0" smtClean="0">
              <a:solidFill>
                <a:schemeClr val="bg2"/>
              </a:solidFill>
            </a:endParaRPr>
          </a:p>
          <a:p>
            <a:pPr marL="285750" indent="-285750">
              <a:buFont typeface="Arial" pitchFamily="34" charset="0"/>
              <a:buChar char="•"/>
            </a:pPr>
            <a:r>
              <a:rPr lang="en-US" altLang="zh-TW" sz="2800" dirty="0" smtClean="0">
                <a:solidFill>
                  <a:schemeClr val="bg2"/>
                </a:solidFill>
              </a:rPr>
              <a:t>We </a:t>
            </a:r>
            <a:r>
              <a:rPr lang="en-US" altLang="zh-TW" sz="2800" dirty="0">
                <a:solidFill>
                  <a:schemeClr val="bg2"/>
                </a:solidFill>
              </a:rPr>
              <a:t>don't know what we don't know (bad, because we are ignorant and vulnerable). </a:t>
            </a:r>
            <a:endParaRPr lang="en-US" altLang="zh-TW" sz="2800" dirty="0" smtClean="0">
              <a:solidFill>
                <a:schemeClr val="bg2"/>
              </a:solidFill>
            </a:endParaRPr>
          </a:p>
        </p:txBody>
      </p:sp>
      <p:sp>
        <p:nvSpPr>
          <p:cNvPr id="5" name="文字方塊 4"/>
          <p:cNvSpPr txBox="1"/>
          <p:nvPr/>
        </p:nvSpPr>
        <p:spPr>
          <a:xfrm>
            <a:off x="1239658" y="5805263"/>
            <a:ext cx="7109703" cy="369332"/>
          </a:xfrm>
          <a:prstGeom prst="rect">
            <a:avLst/>
          </a:prstGeom>
          <a:noFill/>
        </p:spPr>
        <p:txBody>
          <a:bodyPr wrap="none" rtlCol="0">
            <a:spAutoFit/>
          </a:bodyPr>
          <a:lstStyle/>
          <a:p>
            <a:r>
              <a:rPr lang="zh-TW" altLang="en-US" dirty="0"/>
              <a:t>以上引自</a:t>
            </a:r>
            <a:r>
              <a:rPr lang="en-US" altLang="zh-TW" dirty="0">
                <a:hlinkClick r:id="rId2"/>
              </a:rPr>
              <a:t>http://</a:t>
            </a:r>
            <a:r>
              <a:rPr lang="en-US" altLang="zh-TW" dirty="0" smtClean="0">
                <a:hlinkClick r:id="rId2"/>
              </a:rPr>
              <a:t>en.wikipedia.org/wiki/Talk:There_are_known_knowns</a:t>
            </a:r>
            <a:endParaRPr lang="zh-TW" altLang="en-US" dirty="0"/>
          </a:p>
        </p:txBody>
      </p:sp>
    </p:spTree>
    <p:extLst>
      <p:ext uri="{BB962C8B-B14F-4D97-AF65-F5344CB8AC3E}">
        <p14:creationId xmlns:p14="http://schemas.microsoft.com/office/powerpoint/2010/main" val="32896921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投影片編號版面配置區 3"/>
          <p:cNvSpPr>
            <a:spLocks noGrp="1"/>
          </p:cNvSpPr>
          <p:nvPr>
            <p:ph type="sldNum" sz="quarter" idx="12"/>
          </p:nvPr>
        </p:nvSpPr>
        <p:spPr/>
        <p:txBody>
          <a:bodyPr/>
          <a:lstStyle/>
          <a:p>
            <a:pPr>
              <a:defRPr/>
            </a:pPr>
            <a:fld id="{D3701CD3-A1D1-426F-B1AD-FB38D14A7639}" type="slidenum">
              <a:rPr lang="en-US" altLang="zh-TW"/>
              <a:pPr>
                <a:defRPr/>
              </a:pPr>
              <a:t>3</a:t>
            </a:fld>
            <a:endParaRPr lang="en-US" altLang="zh-TW"/>
          </a:p>
        </p:txBody>
      </p:sp>
      <p:sp>
        <p:nvSpPr>
          <p:cNvPr id="386051" name="Rectangle 2"/>
          <p:cNvSpPr>
            <a:spLocks noChangeArrowheads="1"/>
          </p:cNvSpPr>
          <p:nvPr/>
        </p:nvSpPr>
        <p:spPr bwMode="auto">
          <a:xfrm>
            <a:off x="685800" y="0"/>
            <a:ext cx="8077200" cy="1143000"/>
          </a:xfrm>
          <a:prstGeom prst="rect">
            <a:avLst/>
          </a:prstGeom>
          <a:noFill/>
          <a:ln w="9525">
            <a:noFill/>
            <a:miter lim="800000"/>
            <a:headEnd/>
            <a:tailEnd/>
          </a:ln>
        </p:spPr>
        <p:txBody>
          <a:bodyPr anchor="ctr"/>
          <a:lstStyle/>
          <a:p>
            <a:pPr algn="ctr"/>
            <a:r>
              <a:rPr lang="en-US" altLang="zh-TW" sz="4000" b="1">
                <a:solidFill>
                  <a:schemeClr val="tx2"/>
                </a:solidFill>
                <a:latin typeface="Times New Roman" pitchFamily="18" charset="0"/>
                <a:ea typeface="標楷體" pitchFamily="65" charset="-120"/>
              </a:rPr>
              <a:t>A</a:t>
            </a:r>
            <a:r>
              <a:rPr lang="zh-TW" altLang="en-US" sz="4000" b="1">
                <a:solidFill>
                  <a:schemeClr val="tx2"/>
                </a:solidFill>
                <a:latin typeface="Times New Roman" pitchFamily="18" charset="0"/>
                <a:ea typeface="標楷體" pitchFamily="65" charset="-120"/>
              </a:rPr>
              <a:t>型與</a:t>
            </a:r>
            <a:r>
              <a:rPr lang="en-US" altLang="zh-TW" sz="4000" b="1">
                <a:solidFill>
                  <a:schemeClr val="tx2"/>
                </a:solidFill>
                <a:latin typeface="Times New Roman" pitchFamily="18" charset="0"/>
                <a:ea typeface="標楷體" pitchFamily="65" charset="-120"/>
              </a:rPr>
              <a:t>B</a:t>
            </a:r>
            <a:r>
              <a:rPr lang="zh-TW" altLang="en-US" sz="4000" b="1">
                <a:solidFill>
                  <a:schemeClr val="tx2"/>
                </a:solidFill>
                <a:latin typeface="Times New Roman" pitchFamily="18" charset="0"/>
                <a:ea typeface="標楷體" pitchFamily="65" charset="-120"/>
              </a:rPr>
              <a:t>型知識管理：學習與反思觀</a:t>
            </a:r>
          </a:p>
        </p:txBody>
      </p:sp>
      <p:grpSp>
        <p:nvGrpSpPr>
          <p:cNvPr id="2" name="Group 3"/>
          <p:cNvGrpSpPr>
            <a:grpSpLocks/>
          </p:cNvGrpSpPr>
          <p:nvPr/>
        </p:nvGrpSpPr>
        <p:grpSpPr bwMode="auto">
          <a:xfrm>
            <a:off x="2514600" y="2438400"/>
            <a:ext cx="4038600" cy="2819400"/>
            <a:chOff x="1584" y="1344"/>
            <a:chExt cx="2544" cy="1776"/>
          </a:xfrm>
        </p:grpSpPr>
        <p:sp>
          <p:nvSpPr>
            <p:cNvPr id="386079" name="Rectangle 4"/>
            <p:cNvSpPr>
              <a:spLocks noChangeArrowheads="1"/>
            </p:cNvSpPr>
            <p:nvPr/>
          </p:nvSpPr>
          <p:spPr bwMode="auto">
            <a:xfrm>
              <a:off x="1584" y="1344"/>
              <a:ext cx="2544" cy="1776"/>
            </a:xfrm>
            <a:prstGeom prst="rect">
              <a:avLst/>
            </a:prstGeom>
            <a:solidFill>
              <a:schemeClr val="bg2"/>
            </a:solidFill>
            <a:ln w="9525">
              <a:solidFill>
                <a:schemeClr val="tx2"/>
              </a:solidFill>
              <a:miter lim="800000"/>
              <a:headEnd/>
              <a:tailEnd/>
            </a:ln>
          </p:spPr>
          <p:txBody>
            <a:bodyPr wrap="none" anchor="ctr"/>
            <a:lstStyle/>
            <a:p>
              <a:pPr algn="ctr"/>
              <a:endParaRPr lang="zh-TW" altLang="zh-TW" sz="2400">
                <a:latin typeface="Times New Roman" pitchFamily="18" charset="0"/>
                <a:ea typeface="標楷體" pitchFamily="65" charset="-120"/>
              </a:endParaRPr>
            </a:p>
          </p:txBody>
        </p:sp>
        <p:sp>
          <p:nvSpPr>
            <p:cNvPr id="386080" name="Line 5"/>
            <p:cNvSpPr>
              <a:spLocks noChangeShapeType="1"/>
            </p:cNvSpPr>
            <p:nvPr/>
          </p:nvSpPr>
          <p:spPr bwMode="auto">
            <a:xfrm>
              <a:off x="1584" y="2256"/>
              <a:ext cx="2544" cy="0"/>
            </a:xfrm>
            <a:prstGeom prst="line">
              <a:avLst/>
            </a:prstGeom>
            <a:noFill/>
            <a:ln w="9525">
              <a:solidFill>
                <a:schemeClr val="tx2"/>
              </a:solidFill>
              <a:round/>
              <a:headEnd/>
              <a:tailEnd/>
            </a:ln>
          </p:spPr>
          <p:txBody>
            <a:bodyPr wrap="none" anchor="ctr"/>
            <a:lstStyle/>
            <a:p>
              <a:endParaRPr lang="zh-TW" altLang="en-US"/>
            </a:p>
          </p:txBody>
        </p:sp>
        <p:sp>
          <p:nvSpPr>
            <p:cNvPr id="386081" name="Line 6"/>
            <p:cNvSpPr>
              <a:spLocks noChangeShapeType="1"/>
            </p:cNvSpPr>
            <p:nvPr/>
          </p:nvSpPr>
          <p:spPr bwMode="auto">
            <a:xfrm>
              <a:off x="2832" y="1344"/>
              <a:ext cx="0" cy="1776"/>
            </a:xfrm>
            <a:prstGeom prst="line">
              <a:avLst/>
            </a:prstGeom>
            <a:noFill/>
            <a:ln w="9525">
              <a:solidFill>
                <a:schemeClr val="tx2"/>
              </a:solidFill>
              <a:round/>
              <a:headEnd/>
              <a:tailEnd/>
            </a:ln>
          </p:spPr>
          <p:txBody>
            <a:bodyPr wrap="none" anchor="ctr"/>
            <a:lstStyle/>
            <a:p>
              <a:endParaRPr lang="zh-TW" altLang="en-US"/>
            </a:p>
          </p:txBody>
        </p:sp>
      </p:grpSp>
      <p:sp>
        <p:nvSpPr>
          <p:cNvPr id="386053" name="Text Box 7"/>
          <p:cNvSpPr txBox="1">
            <a:spLocks noChangeArrowheads="1"/>
          </p:cNvSpPr>
          <p:nvPr/>
        </p:nvSpPr>
        <p:spPr bwMode="auto">
          <a:xfrm>
            <a:off x="3657600" y="1524000"/>
            <a:ext cx="1708150" cy="457200"/>
          </a:xfrm>
          <a:prstGeom prst="rect">
            <a:avLst/>
          </a:prstGeom>
          <a:noFill/>
          <a:ln w="9525">
            <a:noFill/>
            <a:miter lim="800000"/>
            <a:headEnd/>
            <a:tailEnd/>
          </a:ln>
        </p:spPr>
        <p:txBody>
          <a:bodyPr wrap="none">
            <a:spAutoFit/>
          </a:bodyPr>
          <a:lstStyle/>
          <a:p>
            <a:pPr algn="ctr"/>
            <a:r>
              <a:rPr lang="zh-TW" altLang="en-US" sz="2400" b="1">
                <a:latin typeface="Times New Roman" pitchFamily="18" charset="0"/>
                <a:ea typeface="標楷體" pitchFamily="65" charset="-120"/>
              </a:rPr>
              <a:t>知識的形成</a:t>
            </a:r>
          </a:p>
        </p:txBody>
      </p:sp>
      <p:sp>
        <p:nvSpPr>
          <p:cNvPr id="386054" name="Text Box 8"/>
          <p:cNvSpPr txBox="1">
            <a:spLocks noChangeArrowheads="1"/>
          </p:cNvSpPr>
          <p:nvPr/>
        </p:nvSpPr>
        <p:spPr bwMode="auto">
          <a:xfrm>
            <a:off x="3048000" y="2057400"/>
            <a:ext cx="869950" cy="366713"/>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結構化</a:t>
            </a:r>
          </a:p>
        </p:txBody>
      </p:sp>
      <p:sp>
        <p:nvSpPr>
          <p:cNvPr id="386055" name="Text Box 9"/>
          <p:cNvSpPr txBox="1">
            <a:spLocks noChangeArrowheads="1"/>
          </p:cNvSpPr>
          <p:nvPr/>
        </p:nvSpPr>
        <p:spPr bwMode="auto">
          <a:xfrm>
            <a:off x="4991100" y="2057400"/>
            <a:ext cx="1098550" cy="366713"/>
          </a:xfrm>
          <a:prstGeom prst="rect">
            <a:avLst/>
          </a:prstGeom>
          <a:noFill/>
          <a:ln w="9525">
            <a:noFill/>
            <a:miter lim="800000"/>
            <a:headEnd/>
            <a:tailEnd/>
          </a:ln>
        </p:spPr>
        <p:txBody>
          <a:bodyPr wrap="none">
            <a:spAutoFit/>
          </a:bodyPr>
          <a:lstStyle/>
          <a:p>
            <a:pPr algn="ctr"/>
            <a:r>
              <a:rPr lang="zh-TW" altLang="en-US" b="1">
                <a:latin typeface="Times New Roman" pitchFamily="18" charset="0"/>
                <a:ea typeface="標楷體" pitchFamily="65" charset="-120"/>
              </a:rPr>
              <a:t>未結構化</a:t>
            </a:r>
          </a:p>
        </p:txBody>
      </p:sp>
      <p:sp>
        <p:nvSpPr>
          <p:cNvPr id="386056" name="Text Box 10"/>
          <p:cNvSpPr txBox="1">
            <a:spLocks noChangeArrowheads="1"/>
          </p:cNvSpPr>
          <p:nvPr/>
        </p:nvSpPr>
        <p:spPr bwMode="auto">
          <a:xfrm>
            <a:off x="1143000" y="2895600"/>
            <a:ext cx="488950" cy="1917700"/>
          </a:xfrm>
          <a:prstGeom prst="rect">
            <a:avLst/>
          </a:prstGeom>
          <a:noFill/>
          <a:ln w="9525">
            <a:noFill/>
            <a:miter lim="800000"/>
            <a:headEnd/>
            <a:tailEnd/>
          </a:ln>
        </p:spPr>
        <p:txBody>
          <a:bodyPr wrap="none">
            <a:spAutoFit/>
          </a:bodyPr>
          <a:lstStyle/>
          <a:p>
            <a:pPr algn="ctr"/>
            <a:r>
              <a:rPr lang="zh-TW" altLang="en-US" sz="2400" b="1">
                <a:latin typeface="Times New Roman" pitchFamily="18" charset="0"/>
                <a:ea typeface="標楷體" pitchFamily="65" charset="-120"/>
              </a:rPr>
              <a:t>知</a:t>
            </a:r>
          </a:p>
          <a:p>
            <a:pPr algn="ctr"/>
            <a:r>
              <a:rPr lang="zh-TW" altLang="en-US" sz="2400" b="1">
                <a:latin typeface="Times New Roman" pitchFamily="18" charset="0"/>
                <a:ea typeface="標楷體" pitchFamily="65" charset="-120"/>
              </a:rPr>
              <a:t>識</a:t>
            </a:r>
          </a:p>
          <a:p>
            <a:pPr algn="ctr"/>
            <a:r>
              <a:rPr lang="zh-TW" altLang="en-US" sz="2400" b="1">
                <a:latin typeface="Times New Roman" pitchFamily="18" charset="0"/>
                <a:ea typeface="標楷體" pitchFamily="65" charset="-120"/>
              </a:rPr>
              <a:t>的</a:t>
            </a:r>
          </a:p>
          <a:p>
            <a:pPr algn="ctr"/>
            <a:r>
              <a:rPr lang="zh-TW" altLang="en-US" sz="2400" b="1">
                <a:latin typeface="Times New Roman" pitchFamily="18" charset="0"/>
                <a:ea typeface="標楷體" pitchFamily="65" charset="-120"/>
              </a:rPr>
              <a:t>分</a:t>
            </a:r>
          </a:p>
          <a:p>
            <a:pPr algn="ctr"/>
            <a:r>
              <a:rPr lang="zh-TW" altLang="en-US" sz="2400" b="1">
                <a:latin typeface="Times New Roman" pitchFamily="18" charset="0"/>
                <a:ea typeface="標楷體" pitchFamily="65" charset="-120"/>
              </a:rPr>
              <a:t>享</a:t>
            </a:r>
          </a:p>
        </p:txBody>
      </p:sp>
      <p:sp>
        <p:nvSpPr>
          <p:cNvPr id="386057" name="Text Box 11"/>
          <p:cNvSpPr txBox="1">
            <a:spLocks noChangeArrowheads="1"/>
          </p:cNvSpPr>
          <p:nvPr/>
        </p:nvSpPr>
        <p:spPr bwMode="auto">
          <a:xfrm>
            <a:off x="1927225" y="2554288"/>
            <a:ext cx="412750" cy="2563812"/>
          </a:xfrm>
          <a:prstGeom prst="rect">
            <a:avLst/>
          </a:prstGeom>
          <a:noFill/>
          <a:ln w="9525">
            <a:noFill/>
            <a:miter lim="800000"/>
            <a:headEnd/>
            <a:tailEnd/>
          </a:ln>
        </p:spPr>
        <p:txBody>
          <a:bodyPr wrap="none">
            <a:spAutoFit/>
          </a:bodyPr>
          <a:lstStyle/>
          <a:p>
            <a:pPr algn="ctr"/>
            <a:endParaRPr lang="en-US" altLang="zh-TW" b="1">
              <a:latin typeface="Times New Roman" pitchFamily="18" charset="0"/>
              <a:ea typeface="標楷體" pitchFamily="65" charset="-120"/>
            </a:endParaRPr>
          </a:p>
          <a:p>
            <a:pPr algn="ctr"/>
            <a:r>
              <a:rPr lang="zh-TW" altLang="en-US" b="1">
                <a:latin typeface="Times New Roman" pitchFamily="18" charset="0"/>
                <a:ea typeface="標楷體" pitchFamily="65" charset="-120"/>
              </a:rPr>
              <a:t>知</a:t>
            </a:r>
          </a:p>
          <a:p>
            <a:pPr algn="ctr"/>
            <a:r>
              <a:rPr lang="zh-TW" altLang="en-US" b="1">
                <a:latin typeface="Times New Roman" pitchFamily="18" charset="0"/>
                <a:ea typeface="標楷體" pitchFamily="65" charset="-120"/>
              </a:rPr>
              <a:t>道</a:t>
            </a:r>
          </a:p>
          <a:p>
            <a:pPr algn="ctr"/>
            <a:endParaRPr lang="zh-TW" altLang="en-US" b="1">
              <a:latin typeface="Times New Roman" pitchFamily="18" charset="0"/>
              <a:ea typeface="標楷體" pitchFamily="65" charset="-120"/>
            </a:endParaRPr>
          </a:p>
          <a:p>
            <a:pPr algn="ctr"/>
            <a:endParaRPr lang="zh-TW" altLang="en-US" b="1">
              <a:latin typeface="Times New Roman" pitchFamily="18" charset="0"/>
              <a:ea typeface="標楷體" pitchFamily="65" charset="-120"/>
            </a:endParaRPr>
          </a:p>
          <a:p>
            <a:pPr algn="ctr"/>
            <a:endParaRPr lang="zh-TW" altLang="en-US" b="1">
              <a:latin typeface="Times New Roman" pitchFamily="18" charset="0"/>
              <a:ea typeface="標楷體" pitchFamily="65" charset="-120"/>
            </a:endParaRPr>
          </a:p>
          <a:p>
            <a:pPr algn="ctr"/>
            <a:r>
              <a:rPr lang="zh-TW" altLang="en-US" b="1">
                <a:latin typeface="Times New Roman" pitchFamily="18" charset="0"/>
                <a:ea typeface="標楷體" pitchFamily="65" charset="-120"/>
              </a:rPr>
              <a:t>不</a:t>
            </a:r>
          </a:p>
          <a:p>
            <a:pPr algn="ctr"/>
            <a:r>
              <a:rPr lang="zh-TW" altLang="en-US" b="1">
                <a:latin typeface="Times New Roman" pitchFamily="18" charset="0"/>
                <a:ea typeface="標楷體" pitchFamily="65" charset="-120"/>
              </a:rPr>
              <a:t>知</a:t>
            </a:r>
          </a:p>
          <a:p>
            <a:pPr algn="ctr"/>
            <a:r>
              <a:rPr lang="zh-TW" altLang="en-US" b="1">
                <a:latin typeface="Times New Roman" pitchFamily="18" charset="0"/>
                <a:ea typeface="標楷體" pitchFamily="65" charset="-120"/>
              </a:rPr>
              <a:t>道</a:t>
            </a:r>
          </a:p>
        </p:txBody>
      </p:sp>
      <p:sp>
        <p:nvSpPr>
          <p:cNvPr id="386058" name="Text Box 12"/>
          <p:cNvSpPr txBox="1">
            <a:spLocks noChangeArrowheads="1"/>
          </p:cNvSpPr>
          <p:nvPr/>
        </p:nvSpPr>
        <p:spPr bwMode="auto">
          <a:xfrm>
            <a:off x="3032125" y="4538663"/>
            <a:ext cx="184150" cy="457200"/>
          </a:xfrm>
          <a:prstGeom prst="rect">
            <a:avLst/>
          </a:prstGeom>
          <a:noFill/>
          <a:ln w="9525">
            <a:noFill/>
            <a:miter lim="800000"/>
            <a:headEnd/>
            <a:tailEnd/>
          </a:ln>
        </p:spPr>
        <p:txBody>
          <a:bodyPr wrap="none">
            <a:spAutoFit/>
          </a:bodyPr>
          <a:lstStyle/>
          <a:p>
            <a:pPr algn="ctr"/>
            <a:endParaRPr lang="zh-TW" altLang="zh-TW" sz="2400">
              <a:latin typeface="Times New Roman" pitchFamily="18" charset="0"/>
              <a:ea typeface="標楷體" pitchFamily="65" charset="-120"/>
            </a:endParaRPr>
          </a:p>
        </p:txBody>
      </p:sp>
      <p:sp>
        <p:nvSpPr>
          <p:cNvPr id="386059" name="Text Box 13"/>
          <p:cNvSpPr txBox="1">
            <a:spLocks noChangeArrowheads="1"/>
          </p:cNvSpPr>
          <p:nvPr/>
        </p:nvSpPr>
        <p:spPr bwMode="auto">
          <a:xfrm>
            <a:off x="2819400" y="2590800"/>
            <a:ext cx="1301750" cy="457200"/>
          </a:xfrm>
          <a:prstGeom prst="rect">
            <a:avLst/>
          </a:prstGeom>
          <a:noFill/>
          <a:ln w="9525">
            <a:noFill/>
            <a:miter lim="800000"/>
            <a:headEnd/>
            <a:tailEnd/>
          </a:ln>
        </p:spPr>
        <p:txBody>
          <a:bodyPr wrap="none">
            <a:spAutoFit/>
          </a:bodyPr>
          <a:lstStyle/>
          <a:p>
            <a:pPr algn="ctr"/>
            <a:r>
              <a:rPr lang="en-US" altLang="zh-TW" sz="2400" b="1">
                <a:solidFill>
                  <a:schemeClr val="accent2"/>
                </a:solidFill>
                <a:latin typeface="Times New Roman" pitchFamily="18" charset="0"/>
                <a:ea typeface="標楷體" pitchFamily="65" charset="-120"/>
              </a:rPr>
              <a:t>B</a:t>
            </a:r>
            <a:r>
              <a:rPr lang="zh-TW" altLang="en-US" sz="2400" b="1">
                <a:solidFill>
                  <a:schemeClr val="accent2"/>
                </a:solidFill>
                <a:latin typeface="Times New Roman" pitchFamily="18" charset="0"/>
                <a:ea typeface="標楷體" pitchFamily="65" charset="-120"/>
              </a:rPr>
              <a:t>型知識</a:t>
            </a:r>
          </a:p>
        </p:txBody>
      </p:sp>
      <p:sp>
        <p:nvSpPr>
          <p:cNvPr id="386060" name="Text Box 14"/>
          <p:cNvSpPr txBox="1">
            <a:spLocks noChangeArrowheads="1"/>
          </p:cNvSpPr>
          <p:nvPr/>
        </p:nvSpPr>
        <p:spPr bwMode="auto">
          <a:xfrm>
            <a:off x="4800600" y="2590800"/>
            <a:ext cx="1319213" cy="457200"/>
          </a:xfrm>
          <a:prstGeom prst="rect">
            <a:avLst/>
          </a:prstGeom>
          <a:solidFill>
            <a:srgbClr val="33CC33"/>
          </a:solidFill>
          <a:ln w="9525">
            <a:noFill/>
            <a:miter lim="800000"/>
            <a:headEnd/>
            <a:tailEnd/>
          </a:ln>
        </p:spPr>
        <p:txBody>
          <a:bodyPr wrap="none">
            <a:spAutoFit/>
          </a:bodyPr>
          <a:lstStyle/>
          <a:p>
            <a:pPr algn="ctr"/>
            <a:r>
              <a:rPr lang="en-US" altLang="zh-TW" sz="2400" b="1">
                <a:solidFill>
                  <a:schemeClr val="hlink"/>
                </a:solidFill>
                <a:latin typeface="Times New Roman" pitchFamily="18" charset="0"/>
                <a:ea typeface="標楷體" pitchFamily="65" charset="-120"/>
              </a:rPr>
              <a:t>A</a:t>
            </a:r>
            <a:r>
              <a:rPr lang="zh-TW" altLang="en-US" sz="2400" b="1">
                <a:solidFill>
                  <a:schemeClr val="hlink"/>
                </a:solidFill>
                <a:latin typeface="Times New Roman" pitchFamily="18" charset="0"/>
                <a:ea typeface="標楷體" pitchFamily="65" charset="-120"/>
              </a:rPr>
              <a:t>型知識</a:t>
            </a:r>
          </a:p>
        </p:txBody>
      </p:sp>
      <p:sp>
        <p:nvSpPr>
          <p:cNvPr id="386061" name="Text Box 15"/>
          <p:cNvSpPr txBox="1">
            <a:spLocks noChangeArrowheads="1"/>
          </p:cNvSpPr>
          <p:nvPr/>
        </p:nvSpPr>
        <p:spPr bwMode="auto">
          <a:xfrm>
            <a:off x="4800600" y="4724400"/>
            <a:ext cx="1420813" cy="457200"/>
          </a:xfrm>
          <a:prstGeom prst="rect">
            <a:avLst/>
          </a:prstGeom>
          <a:noFill/>
          <a:ln w="9525">
            <a:noFill/>
            <a:miter lim="800000"/>
            <a:headEnd/>
            <a:tailEnd/>
          </a:ln>
        </p:spPr>
        <p:txBody>
          <a:bodyPr wrap="none">
            <a:spAutoFit/>
          </a:bodyPr>
          <a:lstStyle/>
          <a:p>
            <a:pPr algn="ctr"/>
            <a:r>
              <a:rPr lang="en-US" altLang="zh-TW" sz="2400" b="1">
                <a:solidFill>
                  <a:srgbClr val="FF9900"/>
                </a:solidFill>
                <a:latin typeface="Times New Roman" pitchFamily="18" charset="0"/>
                <a:ea typeface="標楷體" pitchFamily="65" charset="-120"/>
              </a:rPr>
              <a:t>A’</a:t>
            </a:r>
            <a:r>
              <a:rPr lang="zh-TW" altLang="en-US" sz="2400" b="1">
                <a:solidFill>
                  <a:srgbClr val="FF9900"/>
                </a:solidFill>
                <a:latin typeface="Times New Roman" pitchFamily="18" charset="0"/>
                <a:ea typeface="標楷體" pitchFamily="65" charset="-120"/>
              </a:rPr>
              <a:t>型知識</a:t>
            </a:r>
          </a:p>
        </p:txBody>
      </p:sp>
      <p:sp>
        <p:nvSpPr>
          <p:cNvPr id="386062" name="Text Box 16"/>
          <p:cNvSpPr txBox="1">
            <a:spLocks noChangeArrowheads="1"/>
          </p:cNvSpPr>
          <p:nvPr/>
        </p:nvSpPr>
        <p:spPr bwMode="auto">
          <a:xfrm>
            <a:off x="2819400" y="4724400"/>
            <a:ext cx="1403350" cy="457200"/>
          </a:xfrm>
          <a:prstGeom prst="rect">
            <a:avLst/>
          </a:prstGeom>
          <a:noFill/>
          <a:ln w="9525">
            <a:noFill/>
            <a:miter lim="800000"/>
            <a:headEnd/>
            <a:tailEnd/>
          </a:ln>
        </p:spPr>
        <p:txBody>
          <a:bodyPr wrap="none">
            <a:spAutoFit/>
          </a:bodyPr>
          <a:lstStyle/>
          <a:p>
            <a:pPr algn="ctr"/>
            <a:r>
              <a:rPr lang="en-US" altLang="zh-TW" sz="2400" b="1">
                <a:solidFill>
                  <a:srgbClr val="66FF33"/>
                </a:solidFill>
                <a:latin typeface="Times New Roman" pitchFamily="18" charset="0"/>
                <a:ea typeface="標楷體" pitchFamily="65" charset="-120"/>
              </a:rPr>
              <a:t>B’</a:t>
            </a:r>
            <a:r>
              <a:rPr lang="zh-TW" altLang="en-US" sz="2400" b="1">
                <a:solidFill>
                  <a:srgbClr val="66FF33"/>
                </a:solidFill>
                <a:latin typeface="Times New Roman" pitchFamily="18" charset="0"/>
                <a:ea typeface="標楷體" pitchFamily="65" charset="-120"/>
              </a:rPr>
              <a:t>型知識</a:t>
            </a:r>
          </a:p>
        </p:txBody>
      </p:sp>
      <p:grpSp>
        <p:nvGrpSpPr>
          <p:cNvPr id="3" name="Group 17"/>
          <p:cNvGrpSpPr>
            <a:grpSpLocks/>
          </p:cNvGrpSpPr>
          <p:nvPr/>
        </p:nvGrpSpPr>
        <p:grpSpPr bwMode="auto">
          <a:xfrm>
            <a:off x="990600" y="1752600"/>
            <a:ext cx="1219200" cy="984250"/>
            <a:chOff x="624" y="1152"/>
            <a:chExt cx="768" cy="480"/>
          </a:xfrm>
        </p:grpSpPr>
        <p:sp>
          <p:nvSpPr>
            <p:cNvPr id="386076" name="AutoShape 18"/>
            <p:cNvSpPr>
              <a:spLocks noChangeArrowheads="1"/>
            </p:cNvSpPr>
            <p:nvPr/>
          </p:nvSpPr>
          <p:spPr bwMode="auto">
            <a:xfrm>
              <a:off x="624" y="1152"/>
              <a:ext cx="768" cy="480"/>
            </a:xfrm>
            <a:prstGeom prst="wedgeRectCallout">
              <a:avLst>
                <a:gd name="adj1" fmla="val 104167"/>
                <a:gd name="adj2" fmla="val 66667"/>
              </a:avLst>
            </a:prstGeom>
            <a:solidFill>
              <a:schemeClr val="bg2"/>
            </a:solidFill>
            <a:ln w="9525">
              <a:solidFill>
                <a:schemeClr val="accent2"/>
              </a:solidFill>
              <a:miter lim="800000"/>
              <a:headEnd/>
              <a:tailEnd/>
            </a:ln>
          </p:spPr>
          <p:txBody>
            <a:bodyPr wrap="none" anchor="ctr"/>
            <a:lstStyle/>
            <a:p>
              <a:pPr algn="ctr"/>
              <a:endParaRPr lang="zh-TW" altLang="zh-TW" sz="1600" b="1">
                <a:latin typeface="Times New Roman" pitchFamily="18" charset="0"/>
                <a:ea typeface="標楷體" pitchFamily="65" charset="-120"/>
              </a:endParaRPr>
            </a:p>
          </p:txBody>
        </p:sp>
        <p:sp>
          <p:nvSpPr>
            <p:cNvPr id="386077" name="Text Box 19"/>
            <p:cNvSpPr txBox="1">
              <a:spLocks noChangeArrowheads="1"/>
            </p:cNvSpPr>
            <p:nvPr/>
          </p:nvSpPr>
          <p:spPr bwMode="auto">
            <a:xfrm>
              <a:off x="1043" y="1274"/>
              <a:ext cx="122" cy="169"/>
            </a:xfrm>
            <a:prstGeom prst="rect">
              <a:avLst/>
            </a:prstGeom>
            <a:solidFill>
              <a:schemeClr val="bg2"/>
            </a:solidFill>
            <a:ln w="9525">
              <a:solidFill>
                <a:schemeClr val="accent2"/>
              </a:solidFill>
              <a:miter lim="800000"/>
              <a:headEnd/>
              <a:tailEnd/>
            </a:ln>
          </p:spPr>
          <p:txBody>
            <a:bodyPr wrap="none">
              <a:spAutoFit/>
            </a:bodyPr>
            <a:lstStyle/>
            <a:p>
              <a:pPr algn="ctr"/>
              <a:endParaRPr lang="zh-TW" altLang="zh-TW" sz="1600" b="1">
                <a:latin typeface="Times New Roman" pitchFamily="18" charset="0"/>
                <a:ea typeface="標楷體" pitchFamily="65" charset="-120"/>
              </a:endParaRPr>
            </a:p>
          </p:txBody>
        </p:sp>
        <p:sp>
          <p:nvSpPr>
            <p:cNvPr id="386078" name="Text Box 20"/>
            <p:cNvSpPr txBox="1">
              <a:spLocks noChangeArrowheads="1"/>
            </p:cNvSpPr>
            <p:nvPr/>
          </p:nvSpPr>
          <p:spPr bwMode="auto">
            <a:xfrm>
              <a:off x="672" y="1200"/>
              <a:ext cx="672" cy="407"/>
            </a:xfrm>
            <a:prstGeom prst="rect">
              <a:avLst/>
            </a:prstGeom>
            <a:solidFill>
              <a:schemeClr val="bg2"/>
            </a:solidFill>
            <a:ln w="9525">
              <a:solidFill>
                <a:schemeClr val="accent2"/>
              </a:solidFill>
              <a:miter lim="800000"/>
              <a:headEnd/>
              <a:tailEnd/>
            </a:ln>
          </p:spPr>
          <p:txBody>
            <a:bodyPr>
              <a:spAutoFit/>
            </a:bodyPr>
            <a:lstStyle/>
            <a:p>
              <a:r>
                <a:rPr lang="zh-TW" altLang="en-US" sz="1600" b="1">
                  <a:solidFill>
                    <a:schemeClr val="accent2"/>
                  </a:solidFill>
                  <a:latin typeface="Times New Roman" pitchFamily="18" charset="0"/>
                  <a:ea typeface="標楷體" pitchFamily="65" charset="-120"/>
                </a:rPr>
                <a:t>我們知道我們所知道的</a:t>
              </a:r>
            </a:p>
          </p:txBody>
        </p:sp>
      </p:grpSp>
      <p:grpSp>
        <p:nvGrpSpPr>
          <p:cNvPr id="4" name="Group 21"/>
          <p:cNvGrpSpPr>
            <a:grpSpLocks/>
          </p:cNvGrpSpPr>
          <p:nvPr/>
        </p:nvGrpSpPr>
        <p:grpSpPr bwMode="auto">
          <a:xfrm>
            <a:off x="6781800" y="1828800"/>
            <a:ext cx="1143000" cy="838200"/>
            <a:chOff x="4272" y="1152"/>
            <a:chExt cx="720" cy="528"/>
          </a:xfrm>
        </p:grpSpPr>
        <p:sp>
          <p:nvSpPr>
            <p:cNvPr id="386074" name="AutoShape 22"/>
            <p:cNvSpPr>
              <a:spLocks noChangeArrowheads="1"/>
            </p:cNvSpPr>
            <p:nvPr/>
          </p:nvSpPr>
          <p:spPr bwMode="auto">
            <a:xfrm>
              <a:off x="4272" y="1152"/>
              <a:ext cx="720" cy="528"/>
            </a:xfrm>
            <a:prstGeom prst="wedgeRectCallout">
              <a:avLst>
                <a:gd name="adj1" fmla="val -113333"/>
                <a:gd name="adj2" fmla="val 66667"/>
              </a:avLst>
            </a:prstGeom>
            <a:solidFill>
              <a:schemeClr val="bg2"/>
            </a:solidFill>
            <a:ln w="9525">
              <a:solidFill>
                <a:schemeClr val="hlink"/>
              </a:solidFill>
              <a:miter lim="800000"/>
              <a:headEnd/>
              <a:tailEnd/>
            </a:ln>
          </p:spPr>
          <p:txBody>
            <a:bodyPr wrap="none" anchor="ctr"/>
            <a:lstStyle/>
            <a:p>
              <a:pPr algn="ctr"/>
              <a:endParaRPr lang="zh-TW" altLang="zh-TW" sz="2400" b="1">
                <a:latin typeface="Times New Roman" pitchFamily="18" charset="0"/>
                <a:ea typeface="標楷體" pitchFamily="65" charset="-120"/>
              </a:endParaRPr>
            </a:p>
          </p:txBody>
        </p:sp>
        <p:sp>
          <p:nvSpPr>
            <p:cNvPr id="386075" name="Text Box 23"/>
            <p:cNvSpPr txBox="1">
              <a:spLocks noChangeArrowheads="1"/>
            </p:cNvSpPr>
            <p:nvPr/>
          </p:nvSpPr>
          <p:spPr bwMode="auto">
            <a:xfrm>
              <a:off x="4320" y="1152"/>
              <a:ext cx="672" cy="526"/>
            </a:xfrm>
            <a:prstGeom prst="rect">
              <a:avLst/>
            </a:prstGeom>
            <a:solidFill>
              <a:schemeClr val="bg2"/>
            </a:solidFill>
            <a:ln w="9525">
              <a:solidFill>
                <a:schemeClr val="hlink"/>
              </a:solidFill>
              <a:miter lim="800000"/>
              <a:headEnd/>
              <a:tailEnd/>
            </a:ln>
          </p:spPr>
          <p:txBody>
            <a:bodyPr>
              <a:spAutoFit/>
            </a:bodyPr>
            <a:lstStyle/>
            <a:p>
              <a:r>
                <a:rPr lang="zh-TW" altLang="en-US" sz="1600" b="1">
                  <a:solidFill>
                    <a:srgbClr val="FF0000"/>
                  </a:solidFill>
                  <a:latin typeface="Times New Roman" pitchFamily="18" charset="0"/>
                  <a:ea typeface="標楷體" pitchFamily="65" charset="-120"/>
                </a:rPr>
                <a:t>我們知道我們所不知道的</a:t>
              </a:r>
            </a:p>
          </p:txBody>
        </p:sp>
      </p:grpSp>
      <p:grpSp>
        <p:nvGrpSpPr>
          <p:cNvPr id="5" name="Group 24"/>
          <p:cNvGrpSpPr>
            <a:grpSpLocks/>
          </p:cNvGrpSpPr>
          <p:nvPr/>
        </p:nvGrpSpPr>
        <p:grpSpPr bwMode="auto">
          <a:xfrm>
            <a:off x="1066800" y="5105400"/>
            <a:ext cx="1219200" cy="838200"/>
            <a:chOff x="672" y="3216"/>
            <a:chExt cx="768" cy="528"/>
          </a:xfrm>
        </p:grpSpPr>
        <p:sp>
          <p:nvSpPr>
            <p:cNvPr id="386072" name="AutoShape 25"/>
            <p:cNvSpPr>
              <a:spLocks noChangeArrowheads="1"/>
            </p:cNvSpPr>
            <p:nvPr/>
          </p:nvSpPr>
          <p:spPr bwMode="auto">
            <a:xfrm>
              <a:off x="672" y="3216"/>
              <a:ext cx="768" cy="528"/>
            </a:xfrm>
            <a:prstGeom prst="wedgeRectCallout">
              <a:avLst>
                <a:gd name="adj1" fmla="val 94792"/>
                <a:gd name="adj2" fmla="val -63634"/>
              </a:avLst>
            </a:prstGeom>
            <a:solidFill>
              <a:schemeClr val="bg2"/>
            </a:solidFill>
            <a:ln w="9525">
              <a:solidFill>
                <a:srgbClr val="66FF33"/>
              </a:solidFill>
              <a:miter lim="800000"/>
              <a:headEnd/>
              <a:tailEnd/>
            </a:ln>
          </p:spPr>
          <p:txBody>
            <a:bodyPr wrap="none" anchor="ctr"/>
            <a:lstStyle/>
            <a:p>
              <a:pPr algn="ctr"/>
              <a:endParaRPr lang="zh-TW" altLang="zh-TW" sz="2400" b="1">
                <a:latin typeface="Times New Roman" pitchFamily="18" charset="0"/>
                <a:ea typeface="標楷體" pitchFamily="65" charset="-120"/>
              </a:endParaRPr>
            </a:p>
          </p:txBody>
        </p:sp>
        <p:sp>
          <p:nvSpPr>
            <p:cNvPr id="386073" name="Text Box 26"/>
            <p:cNvSpPr txBox="1">
              <a:spLocks noChangeArrowheads="1"/>
            </p:cNvSpPr>
            <p:nvPr/>
          </p:nvSpPr>
          <p:spPr bwMode="auto">
            <a:xfrm>
              <a:off x="720" y="3216"/>
              <a:ext cx="672" cy="526"/>
            </a:xfrm>
            <a:prstGeom prst="rect">
              <a:avLst/>
            </a:prstGeom>
            <a:solidFill>
              <a:schemeClr val="bg2"/>
            </a:solidFill>
            <a:ln w="9525">
              <a:solidFill>
                <a:srgbClr val="66FF33"/>
              </a:solidFill>
              <a:miter lim="800000"/>
              <a:headEnd/>
              <a:tailEnd/>
            </a:ln>
          </p:spPr>
          <p:txBody>
            <a:bodyPr>
              <a:spAutoFit/>
            </a:bodyPr>
            <a:lstStyle/>
            <a:p>
              <a:r>
                <a:rPr lang="zh-TW" altLang="en-US" sz="1600" b="1">
                  <a:solidFill>
                    <a:srgbClr val="66FF33"/>
                  </a:solidFill>
                  <a:latin typeface="Times New Roman" pitchFamily="18" charset="0"/>
                  <a:ea typeface="標楷體" pitchFamily="65" charset="-120"/>
                </a:rPr>
                <a:t>我們不知道我們所知道的</a:t>
              </a:r>
            </a:p>
          </p:txBody>
        </p:sp>
      </p:grpSp>
      <p:grpSp>
        <p:nvGrpSpPr>
          <p:cNvPr id="6" name="Group 27"/>
          <p:cNvGrpSpPr>
            <a:grpSpLocks/>
          </p:cNvGrpSpPr>
          <p:nvPr/>
        </p:nvGrpSpPr>
        <p:grpSpPr bwMode="auto">
          <a:xfrm>
            <a:off x="6781800" y="5181600"/>
            <a:ext cx="1143000" cy="838200"/>
            <a:chOff x="4272" y="3264"/>
            <a:chExt cx="720" cy="528"/>
          </a:xfrm>
        </p:grpSpPr>
        <p:sp>
          <p:nvSpPr>
            <p:cNvPr id="386070" name="AutoShape 28"/>
            <p:cNvSpPr>
              <a:spLocks noChangeArrowheads="1"/>
            </p:cNvSpPr>
            <p:nvPr/>
          </p:nvSpPr>
          <p:spPr bwMode="auto">
            <a:xfrm>
              <a:off x="4272" y="3264"/>
              <a:ext cx="720" cy="528"/>
            </a:xfrm>
            <a:prstGeom prst="wedgeRectCallout">
              <a:avLst>
                <a:gd name="adj1" fmla="val -100000"/>
                <a:gd name="adj2" fmla="val -68181"/>
              </a:avLst>
            </a:prstGeom>
            <a:solidFill>
              <a:schemeClr val="bg2"/>
            </a:solidFill>
            <a:ln w="9525">
              <a:solidFill>
                <a:schemeClr val="accent1"/>
              </a:solidFill>
              <a:miter lim="800000"/>
              <a:headEnd/>
              <a:tailEnd/>
            </a:ln>
          </p:spPr>
          <p:txBody>
            <a:bodyPr wrap="none" anchor="ctr"/>
            <a:lstStyle/>
            <a:p>
              <a:pPr algn="ctr"/>
              <a:endParaRPr lang="zh-TW" altLang="zh-TW" sz="2400" b="1">
                <a:latin typeface="Times New Roman" pitchFamily="18" charset="0"/>
                <a:ea typeface="標楷體" pitchFamily="65" charset="-120"/>
              </a:endParaRPr>
            </a:p>
          </p:txBody>
        </p:sp>
        <p:sp>
          <p:nvSpPr>
            <p:cNvPr id="386071" name="Text Box 29"/>
            <p:cNvSpPr txBox="1">
              <a:spLocks noChangeArrowheads="1"/>
            </p:cNvSpPr>
            <p:nvPr/>
          </p:nvSpPr>
          <p:spPr bwMode="auto">
            <a:xfrm>
              <a:off x="4320" y="3264"/>
              <a:ext cx="672" cy="526"/>
            </a:xfrm>
            <a:prstGeom prst="rect">
              <a:avLst/>
            </a:prstGeom>
            <a:solidFill>
              <a:schemeClr val="bg2"/>
            </a:solidFill>
            <a:ln w="9525">
              <a:solidFill>
                <a:schemeClr val="accent1"/>
              </a:solidFill>
              <a:miter lim="800000"/>
              <a:headEnd/>
              <a:tailEnd/>
            </a:ln>
          </p:spPr>
          <p:txBody>
            <a:bodyPr>
              <a:spAutoFit/>
            </a:bodyPr>
            <a:lstStyle/>
            <a:p>
              <a:r>
                <a:rPr lang="zh-TW" altLang="en-US" sz="1600" b="1">
                  <a:solidFill>
                    <a:srgbClr val="FF9900"/>
                  </a:solidFill>
                  <a:latin typeface="Times New Roman" pitchFamily="18" charset="0"/>
                  <a:ea typeface="標楷體" pitchFamily="65" charset="-120"/>
                </a:rPr>
                <a:t>我們不知道我們所不知道的</a:t>
              </a:r>
            </a:p>
          </p:txBody>
        </p:sp>
      </p:grpSp>
      <p:sp>
        <p:nvSpPr>
          <p:cNvPr id="1897502" name="AutoShape 30"/>
          <p:cNvSpPr>
            <a:spLocks noChangeArrowheads="1"/>
          </p:cNvSpPr>
          <p:nvPr/>
        </p:nvSpPr>
        <p:spPr bwMode="auto">
          <a:xfrm>
            <a:off x="3733800" y="2819400"/>
            <a:ext cx="1295400" cy="762000"/>
          </a:xfrm>
          <a:prstGeom prst="rightArrow">
            <a:avLst>
              <a:gd name="adj1" fmla="val 50000"/>
              <a:gd name="adj2" fmla="val 42500"/>
            </a:avLst>
          </a:prstGeom>
          <a:solidFill>
            <a:schemeClr val="hlink"/>
          </a:solidFill>
          <a:ln w="9525">
            <a:noFill/>
            <a:miter lim="800000"/>
            <a:headEnd/>
            <a:tailEnd/>
          </a:ln>
        </p:spPr>
        <p:txBody>
          <a:bodyPr wrap="none" anchor="ctr"/>
          <a:lstStyle/>
          <a:p>
            <a:pPr algn="ctr"/>
            <a:r>
              <a:rPr lang="zh-TW" altLang="en-US" sz="2200">
                <a:solidFill>
                  <a:schemeClr val="bg2"/>
                </a:solidFill>
                <a:latin typeface="Times New Roman" pitchFamily="18" charset="0"/>
                <a:ea typeface="標楷體" pitchFamily="65" charset="-120"/>
              </a:rPr>
              <a:t>功能反思</a:t>
            </a:r>
          </a:p>
        </p:txBody>
      </p:sp>
      <p:sp>
        <p:nvSpPr>
          <p:cNvPr id="1897503" name="AutoShape 31"/>
          <p:cNvSpPr>
            <a:spLocks noChangeArrowheads="1"/>
          </p:cNvSpPr>
          <p:nvPr/>
        </p:nvSpPr>
        <p:spPr bwMode="auto">
          <a:xfrm>
            <a:off x="4953000" y="3352800"/>
            <a:ext cx="762000" cy="1447800"/>
          </a:xfrm>
          <a:prstGeom prst="upArrow">
            <a:avLst>
              <a:gd name="adj1" fmla="val 50000"/>
              <a:gd name="adj2" fmla="val 47500"/>
            </a:avLst>
          </a:prstGeom>
          <a:solidFill>
            <a:schemeClr val="hlink"/>
          </a:solidFill>
          <a:ln w="9525">
            <a:noFill/>
            <a:miter lim="800000"/>
            <a:headEnd/>
            <a:tailEnd/>
          </a:ln>
        </p:spPr>
        <p:txBody>
          <a:bodyPr wrap="none" anchor="ctr"/>
          <a:lstStyle/>
          <a:p>
            <a:pPr algn="ctr"/>
            <a:r>
              <a:rPr lang="zh-TW" altLang="en-US" sz="2200">
                <a:solidFill>
                  <a:schemeClr val="bg2"/>
                </a:solidFill>
                <a:latin typeface="Times New Roman" pitchFamily="18" charset="0"/>
                <a:ea typeface="標楷體" pitchFamily="65" charset="-120"/>
              </a:rPr>
              <a:t>概</a:t>
            </a:r>
          </a:p>
          <a:p>
            <a:pPr algn="ctr"/>
            <a:r>
              <a:rPr lang="zh-TW" altLang="en-US" sz="2200">
                <a:solidFill>
                  <a:schemeClr val="bg2"/>
                </a:solidFill>
                <a:latin typeface="Times New Roman" pitchFamily="18" charset="0"/>
                <a:ea typeface="標楷體" pitchFamily="65" charset="-120"/>
              </a:rPr>
              <a:t>念</a:t>
            </a:r>
          </a:p>
          <a:p>
            <a:pPr algn="ctr"/>
            <a:r>
              <a:rPr lang="zh-TW" altLang="en-US" sz="2200">
                <a:solidFill>
                  <a:schemeClr val="bg2"/>
                </a:solidFill>
                <a:latin typeface="Times New Roman" pitchFamily="18" charset="0"/>
                <a:ea typeface="標楷體" pitchFamily="65" charset="-120"/>
              </a:rPr>
              <a:t>反</a:t>
            </a:r>
          </a:p>
          <a:p>
            <a:pPr algn="ctr"/>
            <a:r>
              <a:rPr lang="zh-TW" altLang="en-US" sz="2200">
                <a:solidFill>
                  <a:schemeClr val="bg2"/>
                </a:solidFill>
                <a:latin typeface="Times New Roman" pitchFamily="18" charset="0"/>
                <a:ea typeface="標楷體" pitchFamily="65" charset="-120"/>
              </a:rPr>
              <a:t>思</a:t>
            </a:r>
          </a:p>
        </p:txBody>
      </p:sp>
      <p:sp>
        <p:nvSpPr>
          <p:cNvPr id="1897504" name="AutoShape 32"/>
          <p:cNvSpPr>
            <a:spLocks noChangeArrowheads="1"/>
          </p:cNvSpPr>
          <p:nvPr/>
        </p:nvSpPr>
        <p:spPr bwMode="auto">
          <a:xfrm rot="2700000">
            <a:off x="4127500" y="3416300"/>
            <a:ext cx="757238" cy="1239838"/>
          </a:xfrm>
          <a:prstGeom prst="upArrow">
            <a:avLst>
              <a:gd name="adj1" fmla="val 50000"/>
              <a:gd name="adj2" fmla="val 40933"/>
            </a:avLst>
          </a:prstGeom>
          <a:solidFill>
            <a:schemeClr val="hlink"/>
          </a:solidFill>
          <a:ln w="9525">
            <a:noFill/>
            <a:miter lim="800000"/>
            <a:headEnd/>
            <a:tailEnd/>
          </a:ln>
        </p:spPr>
        <p:txBody>
          <a:bodyPr wrap="none" anchor="ctr"/>
          <a:lstStyle/>
          <a:p>
            <a:pPr algn="ctr"/>
            <a:r>
              <a:rPr lang="zh-TW" altLang="en-US" sz="2200">
                <a:solidFill>
                  <a:srgbClr val="FF3300"/>
                </a:solidFill>
                <a:latin typeface="Times New Roman" pitchFamily="18" charset="0"/>
                <a:ea typeface="標楷體" pitchFamily="65" charset="-120"/>
              </a:rPr>
              <a:t>操作反思</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1897502"/>
                                        </p:tgtEl>
                                        <p:attrNameLst>
                                          <p:attrName>style.visibility</p:attrName>
                                        </p:attrNameLst>
                                      </p:cBhvr>
                                      <p:to>
                                        <p:strVal val="visible"/>
                                      </p:to>
                                    </p:set>
                                    <p:animEffect transition="in" filter="slide(fromLeft)">
                                      <p:cBhvr>
                                        <p:cTn id="7" dur="500"/>
                                        <p:tgtEl>
                                          <p:spTgt spid="189750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897503"/>
                                        </p:tgtEl>
                                        <p:attrNameLst>
                                          <p:attrName>style.visibility</p:attrName>
                                        </p:attrNameLst>
                                      </p:cBhvr>
                                      <p:to>
                                        <p:strVal val="visible"/>
                                      </p:to>
                                    </p:set>
                                    <p:anim calcmode="lin" valueType="num">
                                      <p:cBhvr additive="base">
                                        <p:cTn id="12" dur="500" fill="hold"/>
                                        <p:tgtEl>
                                          <p:spTgt spid="1897503"/>
                                        </p:tgtEl>
                                        <p:attrNameLst>
                                          <p:attrName>ppt_x</p:attrName>
                                        </p:attrNameLst>
                                      </p:cBhvr>
                                      <p:tavLst>
                                        <p:tav tm="0">
                                          <p:val>
                                            <p:strVal val="#ppt_x"/>
                                          </p:val>
                                        </p:tav>
                                        <p:tav tm="100000">
                                          <p:val>
                                            <p:strVal val="#ppt_x"/>
                                          </p:val>
                                        </p:tav>
                                      </p:tavLst>
                                    </p:anim>
                                    <p:anim calcmode="lin" valueType="num">
                                      <p:cBhvr additive="base">
                                        <p:cTn id="13" dur="500" fill="hold"/>
                                        <p:tgtEl>
                                          <p:spTgt spid="189750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8" fill="hold" grpId="0" nodeType="clickEffect">
                                  <p:stCondLst>
                                    <p:cond delay="0"/>
                                  </p:stCondLst>
                                  <p:childTnLst>
                                    <p:set>
                                      <p:cBhvr>
                                        <p:cTn id="17" dur="1" fill="hold">
                                          <p:stCondLst>
                                            <p:cond delay="0"/>
                                          </p:stCondLst>
                                        </p:cTn>
                                        <p:tgtEl>
                                          <p:spTgt spid="1897504"/>
                                        </p:tgtEl>
                                        <p:attrNameLst>
                                          <p:attrName>style.visibility</p:attrName>
                                        </p:attrNameLst>
                                      </p:cBhvr>
                                      <p:to>
                                        <p:strVal val="visible"/>
                                      </p:to>
                                    </p:set>
                                    <p:animEffect transition="in" filter="slide(fromLeft)">
                                      <p:cBhvr>
                                        <p:cTn id="18" dur="500"/>
                                        <p:tgtEl>
                                          <p:spTgt spid="18975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7502" grpId="0" animBg="1" autoUpdateAnimBg="0"/>
      <p:bldP spid="1897503" grpId="0" animBg="1" autoUpdateAnimBg="0"/>
      <p:bldP spid="1897504"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C123C08E-872A-4F90-A1D8-7CB46682C72B}" type="slidenum">
              <a:rPr lang="en-US" altLang="zh-TW"/>
              <a:pPr>
                <a:defRPr/>
              </a:pPr>
              <a:t>4</a:t>
            </a:fld>
            <a:endParaRPr lang="en-US" altLang="zh-TW"/>
          </a:p>
        </p:txBody>
      </p:sp>
      <p:sp>
        <p:nvSpPr>
          <p:cNvPr id="1898502" name="Rectangle 6"/>
          <p:cNvSpPr>
            <a:spLocks noGrp="1" noChangeArrowheads="1"/>
          </p:cNvSpPr>
          <p:nvPr>
            <p:ph type="title"/>
          </p:nvPr>
        </p:nvSpPr>
        <p:spPr/>
        <p:txBody>
          <a:bodyPr/>
          <a:lstStyle/>
          <a:p>
            <a:pPr eaLnBrk="1" hangingPunct="1">
              <a:defRPr/>
            </a:pPr>
            <a:r>
              <a:rPr lang="en-US" altLang="zh-TW" smtClean="0"/>
              <a:t>Knowledge Portfolio</a:t>
            </a:r>
          </a:p>
        </p:txBody>
      </p:sp>
      <p:pic>
        <p:nvPicPr>
          <p:cNvPr id="384004" name="Picture 5"/>
          <p:cNvPicPr>
            <a:picLocks noGrp="1" noChangeAspect="1" noChangeArrowheads="1"/>
          </p:cNvPicPr>
          <p:nvPr>
            <p:ph idx="1"/>
          </p:nvPr>
        </p:nvPicPr>
        <p:blipFill>
          <a:blip r:embed="rId2"/>
          <a:srcRect/>
          <a:stretch>
            <a:fillRect/>
          </a:stretch>
        </p:blipFill>
        <p:spPr>
          <a:xfrm>
            <a:off x="881063" y="1298575"/>
            <a:ext cx="7112000" cy="4637088"/>
          </a:xfrm>
          <a:noFill/>
        </p:spPr>
      </p:pic>
      <p:sp>
        <p:nvSpPr>
          <p:cNvPr id="2" name="文字方塊 1"/>
          <p:cNvSpPr txBox="1"/>
          <p:nvPr/>
        </p:nvSpPr>
        <p:spPr>
          <a:xfrm>
            <a:off x="1043608" y="5980638"/>
            <a:ext cx="7250767" cy="369332"/>
          </a:xfrm>
          <a:prstGeom prst="rect">
            <a:avLst/>
          </a:prstGeom>
          <a:noFill/>
        </p:spPr>
        <p:txBody>
          <a:bodyPr wrap="none" rtlCol="0">
            <a:spAutoFit/>
          </a:bodyPr>
          <a:lstStyle/>
          <a:p>
            <a:r>
              <a:rPr lang="en-US" altLang="zh-TW" dirty="0"/>
              <a:t>http://www.sciencedirect.com/science/article/pii/S0024630198001423</a:t>
            </a:r>
            <a:endParaRPr lang="zh-TW"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0" dirty="0">
                <a:effectLst/>
              </a:rPr>
              <a:t>Stephen </a:t>
            </a:r>
            <a:r>
              <a:rPr lang="en-US" altLang="zh-TW" b="0" dirty="0" smtClean="0">
                <a:effectLst/>
              </a:rPr>
              <a:t>Drew</a:t>
            </a:r>
            <a:r>
              <a:rPr lang="zh-TW" altLang="en-US" b="0" dirty="0" smtClean="0">
                <a:effectLst/>
              </a:rPr>
              <a:t>的知識組合模型</a:t>
            </a:r>
            <a:endParaRPr lang="zh-TW" altLang="en-US" dirty="0"/>
          </a:p>
        </p:txBody>
      </p:sp>
      <p:sp>
        <p:nvSpPr>
          <p:cNvPr id="3" name="投影片編號版面配置區 2"/>
          <p:cNvSpPr>
            <a:spLocks noGrp="1"/>
          </p:cNvSpPr>
          <p:nvPr>
            <p:ph type="sldNum" sz="quarter" idx="12"/>
          </p:nvPr>
        </p:nvSpPr>
        <p:spPr/>
        <p:txBody>
          <a:bodyPr/>
          <a:lstStyle/>
          <a:p>
            <a:pPr>
              <a:defRPr/>
            </a:pPr>
            <a:fld id="{F6749BD2-5C4C-40A0-815C-E6EC52467F01}" type="slidenum">
              <a:rPr lang="en-US" altLang="zh-TW" smtClean="0"/>
              <a:pPr>
                <a:defRPr/>
              </a:pPr>
              <a:t>5</a:t>
            </a:fld>
            <a:endParaRPr lang="en-US" altLang="zh-TW"/>
          </a:p>
        </p:txBody>
      </p:sp>
      <p:pic>
        <p:nvPicPr>
          <p:cNvPr id="1026" name="Picture 2" descr="http://ars.els-cdn.com/content/image/1-s2.0-S0024630198001423-gr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1" y="2307671"/>
            <a:ext cx="7682814" cy="3899520"/>
          </a:xfrm>
          <a:prstGeom prst="rect">
            <a:avLst/>
          </a:prstGeom>
          <a:noFill/>
          <a:extLst>
            <a:ext uri="{909E8E84-426E-40DD-AFC4-6F175D3DCCD1}">
              <a14:hiddenFill xmlns:a14="http://schemas.microsoft.com/office/drawing/2010/main">
                <a:solidFill>
                  <a:srgbClr val="FFFFFF"/>
                </a:solidFill>
              </a14:hiddenFill>
            </a:ext>
          </a:extLst>
        </p:spPr>
      </p:pic>
      <p:sp>
        <p:nvSpPr>
          <p:cNvPr id="5" name="文字方塊 4"/>
          <p:cNvSpPr txBox="1"/>
          <p:nvPr/>
        </p:nvSpPr>
        <p:spPr>
          <a:xfrm>
            <a:off x="1043608" y="6207191"/>
            <a:ext cx="7250767" cy="369332"/>
          </a:xfrm>
          <a:prstGeom prst="rect">
            <a:avLst/>
          </a:prstGeom>
          <a:noFill/>
        </p:spPr>
        <p:txBody>
          <a:bodyPr wrap="none" rtlCol="0">
            <a:spAutoFit/>
          </a:bodyPr>
          <a:lstStyle/>
          <a:p>
            <a:r>
              <a:rPr lang="en-US" altLang="zh-TW" dirty="0"/>
              <a:t>http://www.sciencedirect.com/science/article/pii/S0024630198001423</a:t>
            </a:r>
            <a:endParaRPr lang="zh-TW" altLang="en-US" dirty="0"/>
          </a:p>
        </p:txBody>
      </p:sp>
      <p:sp>
        <p:nvSpPr>
          <p:cNvPr id="4" name="文字方塊 3"/>
          <p:cNvSpPr txBox="1"/>
          <p:nvPr/>
        </p:nvSpPr>
        <p:spPr>
          <a:xfrm>
            <a:off x="219087" y="882656"/>
            <a:ext cx="8673393" cy="1323439"/>
          </a:xfrm>
          <a:prstGeom prst="rect">
            <a:avLst/>
          </a:prstGeom>
          <a:solidFill>
            <a:schemeClr val="bg1">
              <a:lumMod val="50000"/>
            </a:schemeClr>
          </a:solidFill>
        </p:spPr>
        <p:txBody>
          <a:bodyPr wrap="square" rtlCol="0">
            <a:spAutoFit/>
          </a:bodyPr>
          <a:lstStyle/>
          <a:p>
            <a:r>
              <a:rPr lang="en-US" altLang="zh-TW" sz="1600" dirty="0"/>
              <a:t>From a strategy perspective perhaps the type of knowledge that poses </a:t>
            </a:r>
            <a:r>
              <a:rPr lang="en-US" altLang="zh-TW" sz="1600" dirty="0">
                <a:solidFill>
                  <a:srgbClr val="FFFF00"/>
                </a:solidFill>
              </a:rPr>
              <a:t>the greatest threats and opportunities is type 4: what we </a:t>
            </a:r>
            <a:r>
              <a:rPr lang="en-US" altLang="zh-TW" sz="1600" dirty="0" err="1">
                <a:solidFill>
                  <a:srgbClr val="FFFF00"/>
                </a:solidFill>
              </a:rPr>
              <a:t>dont</a:t>
            </a:r>
            <a:r>
              <a:rPr lang="en-US" altLang="zh-TW" sz="1600" dirty="0">
                <a:solidFill>
                  <a:srgbClr val="FFFF00"/>
                </a:solidFill>
              </a:rPr>
              <a:t> know we </a:t>
            </a:r>
            <a:r>
              <a:rPr lang="en-US" altLang="zh-TW" sz="1600" dirty="0" err="1">
                <a:solidFill>
                  <a:srgbClr val="FFFF00"/>
                </a:solidFill>
              </a:rPr>
              <a:t>dont</a:t>
            </a:r>
            <a:r>
              <a:rPr lang="en-US" altLang="zh-TW" sz="1600" dirty="0">
                <a:solidFill>
                  <a:srgbClr val="FFFF00"/>
                </a:solidFill>
              </a:rPr>
              <a:t> know. </a:t>
            </a:r>
            <a:r>
              <a:rPr lang="en-US" altLang="zh-TW" sz="1600" dirty="0"/>
              <a:t>This might include the emergence of unsuspected new technologies, substitute products and new competitors. In the terms of complexity theory this is where the butterfly effect may most often be found—where small and apparently insignificant events lead to momentous impacts. </a:t>
            </a:r>
            <a:endParaRPr lang="zh-TW" altLang="en-US" sz="1600" dirty="0"/>
          </a:p>
        </p:txBody>
      </p:sp>
    </p:spTree>
    <p:extLst>
      <p:ext uri="{BB962C8B-B14F-4D97-AF65-F5344CB8AC3E}">
        <p14:creationId xmlns:p14="http://schemas.microsoft.com/office/powerpoint/2010/main" val="14122680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29209" y="260648"/>
            <a:ext cx="8229600" cy="1143000"/>
          </a:xfrm>
        </p:spPr>
        <p:txBody>
          <a:bodyPr/>
          <a:lstStyle/>
          <a:p>
            <a:r>
              <a:rPr lang="en-US" altLang="zh-TW" dirty="0" smtClean="0"/>
              <a:t>Unknown Unknowns</a:t>
            </a:r>
            <a:endParaRPr lang="zh-TW" altLang="en-US" dirty="0"/>
          </a:p>
        </p:txBody>
      </p:sp>
      <p:sp>
        <p:nvSpPr>
          <p:cNvPr id="3" name="投影片編號版面配置區 2"/>
          <p:cNvSpPr>
            <a:spLocks noGrp="1"/>
          </p:cNvSpPr>
          <p:nvPr>
            <p:ph type="sldNum" sz="quarter" idx="12"/>
          </p:nvPr>
        </p:nvSpPr>
        <p:spPr/>
        <p:txBody>
          <a:bodyPr/>
          <a:lstStyle/>
          <a:p>
            <a:pPr>
              <a:defRPr/>
            </a:pPr>
            <a:fld id="{F6749BD2-5C4C-40A0-815C-E6EC52467F01}" type="slidenum">
              <a:rPr lang="en-US" altLang="zh-TW" smtClean="0"/>
              <a:pPr>
                <a:defRPr/>
              </a:pPr>
              <a:t>6</a:t>
            </a:fld>
            <a:endParaRPr lang="en-US" altLang="zh-TW"/>
          </a:p>
        </p:txBody>
      </p:sp>
      <p:pic>
        <p:nvPicPr>
          <p:cNvPr id="1026" name="Picture 2" descr="C:\Users\USER\Pictures\knownunknown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060848"/>
            <a:ext cx="4003154" cy="298371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USER\Pictures\unknownunknown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009" y="2083797"/>
            <a:ext cx="3972364" cy="2960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5124064"/>
      </p:ext>
    </p:extLst>
  </p:cSld>
  <p:clrMapOvr>
    <a:masterClrMapping/>
  </p:clrMapOvr>
  <p:timing>
    <p:tnLst>
      <p:par>
        <p:cTn id="1" dur="indefinite" restart="never" nodeType="tmRoot"/>
      </p:par>
    </p:tnLst>
  </p:timing>
</p:sld>
</file>

<file path=ppt/theme/theme1.xml><?xml version="1.0" encoding="utf-8"?>
<a:theme xmlns:a="http://schemas.openxmlformats.org/drawingml/2006/main" name="教學目標">
  <a:themeElements>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Skm">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km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Skm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Skm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Skm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Skm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Skm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Skm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Skm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教學目標</Template>
  <TotalTime>813</TotalTime>
  <Words>453</Words>
  <Application>Microsoft Office PowerPoint</Application>
  <PresentationFormat>如螢幕大小 (4:3)</PresentationFormat>
  <Paragraphs>85</Paragraphs>
  <Slides>6</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6</vt:i4>
      </vt:variant>
    </vt:vector>
  </HeadingPairs>
  <TitlesOfParts>
    <vt:vector size="11" baseType="lpstr">
      <vt:lpstr>標楷體</vt:lpstr>
      <vt:lpstr>Arial</vt:lpstr>
      <vt:lpstr>Symbol</vt:lpstr>
      <vt:lpstr>Times New Roman</vt:lpstr>
      <vt:lpstr>教學目標</vt:lpstr>
      <vt:lpstr>A型(策略型)與B型(操作型)知識管理</vt:lpstr>
      <vt:lpstr>A型(策略型)與B型(操作型)知識管理</vt:lpstr>
      <vt:lpstr>PowerPoint 簡報</vt:lpstr>
      <vt:lpstr>Knowledge Portfolio</vt:lpstr>
      <vt:lpstr>Stephen Drew的知識組合模型</vt:lpstr>
      <vt:lpstr>Unknown Unknowns</vt:lpstr>
    </vt:vector>
  </TitlesOfParts>
  <Company>Your Company Name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Portfolio</dc:title>
  <dc:creator>Your User Name</dc:creator>
  <cp:lastModifiedBy>George Lee</cp:lastModifiedBy>
  <cp:revision>19</cp:revision>
  <dcterms:created xsi:type="dcterms:W3CDTF">2010-07-13T15:13:11Z</dcterms:created>
  <dcterms:modified xsi:type="dcterms:W3CDTF">2017-09-12T06:27:24Z</dcterms:modified>
</cp:coreProperties>
</file>